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8" r:id="rId1"/>
  </p:sldMasterIdLst>
  <p:sldIdLst>
    <p:sldId id="257" r:id="rId2"/>
    <p:sldId id="259" r:id="rId3"/>
    <p:sldId id="272" r:id="rId4"/>
    <p:sldId id="260" r:id="rId5"/>
    <p:sldId id="261" r:id="rId6"/>
    <p:sldId id="270" r:id="rId7"/>
    <p:sldId id="271" r:id="rId8"/>
    <p:sldId id="262" r:id="rId9"/>
    <p:sldId id="263" r:id="rId10"/>
    <p:sldId id="264" r:id="rId11"/>
    <p:sldId id="269" r:id="rId12"/>
    <p:sldId id="273" r:id="rId13"/>
    <p:sldId id="274" r:id="rId14"/>
    <p:sldId id="275" r:id="rId15"/>
    <p:sldId id="266" r:id="rId16"/>
  </p:sldIdLst>
  <p:sldSz cx="16256000" cy="9144000"/>
  <p:notesSz cx="6858000" cy="9144000"/>
  <p:defaultTextStyle>
    <a:defPPr>
      <a:defRPr lang="en-US"/>
    </a:defPPr>
    <a:lvl1pPr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3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3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3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36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58" autoAdjust="0"/>
    <p:restoredTop sz="94660"/>
  </p:normalViewPr>
  <p:slideViewPr>
    <p:cSldViewPr>
      <p:cViewPr>
        <p:scale>
          <a:sx n="60" d="100"/>
          <a:sy n="60" d="100"/>
        </p:scale>
        <p:origin x="-594" y="-738"/>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stretch>
            <a:fillRect/>
          </a:stretch>
        </p:blipFill>
        <p:spPr>
          <a:xfrm>
            <a:off x="0" y="0"/>
            <a:ext cx="16256000" cy="9144000"/>
          </a:xfrm>
          <a:prstGeom prst="rect">
            <a:avLst/>
          </a:prstGeom>
        </p:spPr>
      </p:pic>
      <p:pic>
        <p:nvPicPr>
          <p:cNvPr id="11" name="Imagen 10"/>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0" y="5746750"/>
            <a:ext cx="16256000" cy="1019026"/>
          </a:xfrm>
          <a:prstGeom prst="rect">
            <a:avLst/>
          </a:prstGeom>
        </p:spPr>
        <p:txBody>
          <a:bodyPr vert="horz"/>
          <a:lstStyle>
            <a:lvl1pPr>
              <a:defRPr sz="4000" b="1" i="0">
                <a:latin typeface="Arial"/>
              </a:defRPr>
            </a:lvl1pPr>
          </a:lstStyle>
          <a:p>
            <a:r>
              <a:rPr lang="en-US" smtClean="0"/>
              <a:t>Click to edit Master title style</a:t>
            </a:r>
            <a:endParaRPr lang="es-ES"/>
          </a:p>
        </p:txBody>
      </p:sp>
      <p:sp>
        <p:nvSpPr>
          <p:cNvPr id="6" name="Marcador de texto 5"/>
          <p:cNvSpPr>
            <a:spLocks noGrp="1"/>
          </p:cNvSpPr>
          <p:nvPr>
            <p:ph type="body" sz="quarter" idx="10"/>
          </p:nvPr>
        </p:nvSpPr>
        <p:spPr>
          <a:xfrm>
            <a:off x="0" y="6765776"/>
            <a:ext cx="16256000" cy="1500337"/>
          </a:xfrm>
          <a:prstGeom prst="rect">
            <a:avLst/>
          </a:prstGeom>
        </p:spPr>
        <p:txBody>
          <a:bodyPr vert="horz"/>
          <a:lstStyle>
            <a:lvl1pPr marL="0" indent="0" algn="ctr">
              <a:buFontTx/>
              <a:buNone/>
              <a:defRPr sz="3000" baseline="0">
                <a:latin typeface="Arial"/>
              </a:defRPr>
            </a:lvl1pPr>
            <a:lvl2pPr marL="457200" indent="0" algn="ctr">
              <a:buFontTx/>
              <a:buNone/>
              <a:defRPr sz="3000" baseline="0">
                <a:latin typeface="Arial"/>
              </a:defRPr>
            </a:lvl2pPr>
            <a:lvl3pPr marL="914400" indent="0" algn="ctr">
              <a:buFontTx/>
              <a:buNone/>
              <a:defRPr sz="3000" baseline="0">
                <a:latin typeface="Arial"/>
              </a:defRPr>
            </a:lvl3pPr>
            <a:lvl4pPr marL="1371600" indent="0" algn="ctr">
              <a:buFontTx/>
              <a:buNone/>
              <a:defRPr sz="3000" baseline="0">
                <a:latin typeface="Arial"/>
              </a:defRPr>
            </a:lvl4pPr>
            <a:lvl5pPr algn="ctr">
              <a:buFontTx/>
              <a:buNone/>
              <a:defRPr sz="3000" baseline="0">
                <a:latin typeface="Aria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51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6256000" cy="9144000"/>
          </a:xfrm>
          <a:prstGeom prst="rect">
            <a:avLst/>
          </a:prstGeom>
        </p:spPr>
      </p:pic>
      <p:sp>
        <p:nvSpPr>
          <p:cNvPr id="3" name="Rectángulo redondeado 2"/>
          <p:cNvSpPr/>
          <p:nvPr userDrawn="1"/>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5"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6"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7" name="Conector recto 6"/>
          <p:cNvCxnSpPr/>
          <p:nvPr userDrawn="1"/>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6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b">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stretch>
            <a:fillRect/>
          </a:stretch>
        </p:blipFill>
        <p:spPr>
          <a:xfrm>
            <a:off x="0" y="0"/>
            <a:ext cx="16256000" cy="9144000"/>
          </a:xfrm>
          <a:prstGeom prst="rect">
            <a:avLst/>
          </a:prstGeom>
        </p:spPr>
      </p:pic>
      <p:pic>
        <p:nvPicPr>
          <p:cNvPr id="9" name="Imagen 8"/>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1" y="5746749"/>
            <a:ext cx="16256001" cy="1008063"/>
          </a:xfrm>
          <a:prstGeom prst="rect">
            <a:avLst/>
          </a:prstGeom>
        </p:spPr>
        <p:txBody>
          <a:bodyPr vert="horz"/>
          <a:lstStyle>
            <a:lvl1pPr>
              <a:defRPr sz="4000" b="1" i="0">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 y="6754813"/>
            <a:ext cx="16256000" cy="1511300"/>
          </a:xfrm>
          <a:prstGeom prst="rect">
            <a:avLst/>
          </a:prstGeom>
        </p:spPr>
        <p:txBody>
          <a:bodyPr vert="horz"/>
          <a:lstStyle>
            <a:lvl1pPr marL="0" indent="0" algn="ctr">
              <a:buFontTx/>
              <a:buNone/>
              <a:defRPr sz="3000">
                <a:latin typeface="Arial"/>
              </a:defRPr>
            </a:lvl1pPr>
            <a:lvl2pPr marL="457200" indent="0">
              <a:buFontTx/>
              <a:buNone/>
              <a:defRPr sz="3000">
                <a:latin typeface="Arial"/>
              </a:defRPr>
            </a:lvl2pPr>
            <a:lvl3pPr marL="914400" indent="0">
              <a:buFontTx/>
              <a:buNone/>
              <a:defRPr sz="3000">
                <a:latin typeface="Arial"/>
              </a:defRPr>
            </a:lvl3pPr>
            <a:lvl4pPr marL="1371600" indent="0">
              <a:buFontTx/>
              <a:buNone/>
              <a:defRPr sz="3000">
                <a:latin typeface="Arial"/>
              </a:defRPr>
            </a:lvl4pPr>
            <a:lvl5pP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249611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2">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0" y="3563888"/>
            <a:ext cx="16256000" cy="1146373"/>
          </a:xfrm>
          <a:prstGeom prst="rect">
            <a:avLst/>
          </a:prstGeom>
        </p:spPr>
        <p:txBody>
          <a:bodyPr vert="horz"/>
          <a:lstStyle>
            <a:lvl1pPr algn="ctr">
              <a:buFontTx/>
              <a:buNone/>
              <a:defRPr sz="5200" b="1" i="0">
                <a:latin typeface="Arial"/>
              </a:defRPr>
            </a:lvl1pPr>
          </a:lstStyle>
          <a:p>
            <a:r>
              <a:rPr lang="en-US" smtClean="0"/>
              <a:t>Click to edit Master title style</a:t>
            </a:r>
            <a:endParaRPr lang="es-ES" dirty="0"/>
          </a:p>
        </p:txBody>
      </p:sp>
      <p:sp>
        <p:nvSpPr>
          <p:cNvPr id="7" name="Marcador de texto 6"/>
          <p:cNvSpPr>
            <a:spLocks noGrp="1"/>
          </p:cNvSpPr>
          <p:nvPr>
            <p:ph type="body" sz="quarter" idx="10"/>
          </p:nvPr>
        </p:nvSpPr>
        <p:spPr>
          <a:xfrm>
            <a:off x="0" y="4932040"/>
            <a:ext cx="16256000" cy="1219756"/>
          </a:xfrm>
          <a:prstGeom prst="rect">
            <a:avLst/>
          </a:prstGeom>
        </p:spPr>
        <p:txBody>
          <a:bodyPr vert="horz"/>
          <a:lstStyle>
            <a:lvl1pPr marL="0" indent="0" algn="ctr">
              <a:buFontTx/>
              <a:buNone/>
              <a:defRPr sz="3000">
                <a:latin typeface="Arial"/>
              </a:defRPr>
            </a:lvl1pPr>
            <a:lvl2pPr marL="457200" indent="0" algn="ctr">
              <a:buFontTx/>
              <a:buNone/>
              <a:defRPr sz="3000">
                <a:latin typeface="Arial"/>
              </a:defRPr>
            </a:lvl2pPr>
            <a:lvl3pPr marL="914400" indent="0" algn="ctr">
              <a:buFontTx/>
              <a:buNone/>
              <a:defRPr sz="3000">
                <a:latin typeface="Arial"/>
              </a:defRPr>
            </a:lvl3pPr>
            <a:lvl4pPr marL="1371600" indent="0" algn="ctr">
              <a:buFontTx/>
              <a:buNone/>
              <a:defRPr sz="3000">
                <a:latin typeface="Arial"/>
              </a:defRPr>
            </a:lvl4pPr>
            <a:lvl5pPr algn="ct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116687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paradora 1">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8"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99717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dora 2">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272189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a 3">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chemeClr val="tx2">
                    <a:lumMod val="75000"/>
                  </a:schemeClr>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6551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a 4">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stretch>
            <a:fillRect/>
          </a:stretch>
        </p:blipFill>
        <p:spPr>
          <a:xfrm>
            <a:off x="0" y="0"/>
            <a:ext cx="16256000" cy="9144000"/>
          </a:xfrm>
          <a:prstGeom prst="rect">
            <a:avLst/>
          </a:prstGeom>
        </p:spPr>
      </p:pic>
      <p:sp>
        <p:nvSpPr>
          <p:cNvPr id="3" name="Título 1"/>
          <p:cNvSpPr>
            <a:spLocks noGrp="1"/>
          </p:cNvSpPr>
          <p:nvPr>
            <p:ph type="title"/>
          </p:nvPr>
        </p:nvSpPr>
        <p:spPr>
          <a:xfrm>
            <a:off x="783184" y="5220072"/>
            <a:ext cx="14630400" cy="1524000"/>
          </a:xfrm>
          <a:prstGeom prst="rect">
            <a:avLst/>
          </a:prstGeom>
        </p:spPr>
        <p:txBody>
          <a:bodyPr vert="horz"/>
          <a:lstStyle>
            <a:lvl1pPr algn="l">
              <a:defRPr b="1" i="0" baseline="0">
                <a:solidFill>
                  <a:schemeClr val="tx2">
                    <a:lumMod val="75000"/>
                  </a:schemeClr>
                </a:solidFill>
                <a:latin typeface="Arial"/>
              </a:defRPr>
            </a:lvl1pPr>
          </a:lstStyle>
          <a:p>
            <a:r>
              <a:rPr lang="en-US" smtClean="0"/>
              <a:t>Click to edit Master title style</a:t>
            </a:r>
            <a:endParaRPr lang="es-ES" dirty="0"/>
          </a:p>
        </p:txBody>
      </p:sp>
      <p:sp>
        <p:nvSpPr>
          <p:cNvPr id="4"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111283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812800" y="827584"/>
            <a:ext cx="14630400" cy="1524000"/>
          </a:xfrm>
          <a:prstGeom prst="rect">
            <a:avLst/>
          </a:prstGeom>
        </p:spPr>
        <p:txBody>
          <a:bodyPr vert="horz" lIns="0" tIns="0" rIns="0" bIns="0" anchor="ctr" anchorCtr="0"/>
          <a:lstStyle>
            <a:lvl1pPr algn="l">
              <a:defRPr sz="5500" b="1" i="0" baseline="0">
                <a:latin typeface="Arial"/>
              </a:defRPr>
            </a:lvl1pPr>
          </a:lstStyle>
          <a:p>
            <a:r>
              <a:rPr lang="en-US" smtClean="0"/>
              <a:t>Click to edit Master title style</a:t>
            </a:r>
            <a:endParaRPr lang="es-ES" dirty="0"/>
          </a:p>
        </p:txBody>
      </p:sp>
      <p:sp>
        <p:nvSpPr>
          <p:cNvPr id="6" name="Marcador de texto 5"/>
          <p:cNvSpPr>
            <a:spLocks noGrp="1"/>
          </p:cNvSpPr>
          <p:nvPr>
            <p:ph type="body" sz="quarter" idx="10"/>
          </p:nvPr>
        </p:nvSpPr>
        <p:spPr>
          <a:xfrm>
            <a:off x="783184" y="2339752"/>
            <a:ext cx="14617625" cy="5976664"/>
          </a:xfrm>
          <a:prstGeom prst="rect">
            <a:avLst/>
          </a:prstGeom>
        </p:spPr>
        <p:txBody>
          <a:bodyPr vert="horz" anchor="ctr" anchorCtr="0"/>
          <a:lstStyle>
            <a:lvl1pPr marL="514350" indent="-514350">
              <a:buFont typeface="+mj-lt"/>
              <a:buAutoNum type="arabicPeriod"/>
              <a:defRPr baseline="0">
                <a:latin typeface="Arial"/>
              </a:defRPr>
            </a:lvl1pPr>
            <a:lvl2pPr marL="971550" indent="-514350">
              <a:buFont typeface="+mj-lt"/>
              <a:buAutoNum type="arabicPeriod"/>
              <a:defRPr baseline="0">
                <a:latin typeface="Arial"/>
              </a:defRPr>
            </a:lvl2pPr>
            <a:lvl3pPr marL="1371600" indent="-457200">
              <a:buFont typeface="+mj-lt"/>
              <a:buAutoNum type="arabicPeriod"/>
              <a:defRPr baseline="0">
                <a:latin typeface="Arial"/>
              </a:defRPr>
            </a:lvl3pPr>
            <a:lvl4pPr marL="1828800" indent="-457200">
              <a:buFont typeface="+mj-lt"/>
              <a:buAutoNum type="arabicPeriod"/>
              <a:defRPr baseline="0">
                <a:latin typeface="Arial"/>
              </a:defRPr>
            </a:lvl4pPr>
            <a:lvl5pPr marL="2286000" indent="-457200">
              <a:buFont typeface="+mj-lt"/>
              <a:buAutoNum type="arabicPeriod"/>
              <a:defRPr baseline="0">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Tree>
    <p:extLst>
      <p:ext uri="{BB962C8B-B14F-4D97-AF65-F5344CB8AC3E}">
        <p14:creationId xmlns:p14="http://schemas.microsoft.com/office/powerpoint/2010/main" val="2583442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redondeado 9"/>
          <p:cNvSpPr/>
          <p:nvPr/>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7"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2"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12" name="Conector recto 11"/>
          <p:cNvCxnSpPr/>
          <p:nvPr/>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65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n 11"/>
          <p:cNvPicPr>
            <a:picLocks noChangeAspect="1"/>
          </p:cNvPicPr>
          <p:nvPr/>
        </p:nvPicPr>
        <p:blipFill>
          <a:blip r:embed="rId12"/>
          <a:stretch>
            <a:fillRect/>
          </a:stretch>
        </p:blipFill>
        <p:spPr>
          <a:xfrm>
            <a:off x="0" y="0"/>
            <a:ext cx="16256000" cy="9144000"/>
          </a:xfrm>
          <a:prstGeom prst="rect">
            <a:avLst/>
          </a:prstGeom>
        </p:spPr>
      </p:pic>
    </p:spTree>
    <p:extLst>
      <p:ext uri="{BB962C8B-B14F-4D97-AF65-F5344CB8AC3E}">
        <p14:creationId xmlns:p14="http://schemas.microsoft.com/office/powerpoint/2010/main" val="35700206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ZQ6oBn1eK5Q" TargetMode="Externa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Memory</a:t>
            </a:r>
            <a:r>
              <a:rPr lang="es-ES" dirty="0" smtClean="0"/>
              <a:t> </a:t>
            </a:r>
            <a:r>
              <a:rPr lang="es-ES" dirty="0" err="1" smtClean="0"/>
              <a:t>Leaks</a:t>
            </a:r>
            <a:endParaRPr lang="es-ES" dirty="0"/>
          </a:p>
        </p:txBody>
      </p:sp>
      <p:sp>
        <p:nvSpPr>
          <p:cNvPr id="3" name="Text Placeholder 2"/>
          <p:cNvSpPr>
            <a:spLocks noGrp="1"/>
          </p:cNvSpPr>
          <p:nvPr>
            <p:ph type="body" sz="quarter" idx="10"/>
          </p:nvPr>
        </p:nvSpPr>
        <p:spPr/>
        <p:txBody>
          <a:bodyPr/>
          <a:lstStyle/>
          <a:p>
            <a:r>
              <a:rPr lang="es-ES" dirty="0" smtClean="0"/>
              <a:t>Como luchar contra el malo más </a:t>
            </a:r>
            <a:r>
              <a:rPr lang="es-ES" dirty="0" err="1" smtClean="0"/>
              <a:t>currupio</a:t>
            </a:r>
            <a:r>
              <a:rPr lang="es-ES" dirty="0" smtClean="0"/>
              <a:t> de los errores: </a:t>
            </a:r>
            <a:r>
              <a:rPr lang="es-ES" dirty="0" err="1" smtClean="0"/>
              <a:t>out</a:t>
            </a:r>
            <a:r>
              <a:rPr lang="es-ES" dirty="0" smtClean="0"/>
              <a:t> of </a:t>
            </a:r>
            <a:r>
              <a:rPr lang="es-ES" dirty="0" err="1" smtClean="0"/>
              <a:t>Memory</a:t>
            </a:r>
            <a:r>
              <a:rPr lang="es-ES" dirty="0" smtClean="0"/>
              <a:t> Error</a:t>
            </a:r>
            <a:endParaRPr lang="es-ES" dirty="0"/>
          </a:p>
        </p:txBody>
      </p:sp>
    </p:spTree>
    <p:extLst>
      <p:ext uri="{BB962C8B-B14F-4D97-AF65-F5344CB8AC3E}">
        <p14:creationId xmlns:p14="http://schemas.microsoft.com/office/powerpoint/2010/main" val="316221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6</a:t>
            </a:r>
            <a:endParaRPr lang="es-ES" dirty="0"/>
          </a:p>
        </p:txBody>
      </p:sp>
      <p:sp>
        <p:nvSpPr>
          <p:cNvPr id="3" name="Title 2"/>
          <p:cNvSpPr>
            <a:spLocks noGrp="1"/>
          </p:cNvSpPr>
          <p:nvPr>
            <p:ph type="title"/>
          </p:nvPr>
        </p:nvSpPr>
        <p:spPr/>
        <p:txBody>
          <a:bodyPr/>
          <a:lstStyle/>
          <a:p>
            <a:r>
              <a:rPr lang="es-ES" dirty="0"/>
              <a:t>¿Cómo se produce un </a:t>
            </a:r>
            <a:r>
              <a:rPr lang="es-ES" dirty="0" err="1"/>
              <a:t>Memory</a:t>
            </a:r>
            <a:r>
              <a:rPr lang="es-ES" dirty="0"/>
              <a:t> </a:t>
            </a:r>
            <a:r>
              <a:rPr lang="es-ES" dirty="0" err="1"/>
              <a:t>Leak</a:t>
            </a:r>
            <a:r>
              <a:rPr lang="es-ES" dirty="0"/>
              <a:t> </a:t>
            </a:r>
            <a:r>
              <a:rPr lang="es-ES" dirty="0" smtClean="0"/>
              <a:t>2/2</a:t>
            </a:r>
            <a:r>
              <a:rPr lang="es-ES" dirty="0"/>
              <a:t>?</a:t>
            </a:r>
            <a:endParaRPr lang="es-ES" dirty="0"/>
          </a:p>
        </p:txBody>
      </p:sp>
      <p:sp>
        <p:nvSpPr>
          <p:cNvPr id="4" name="Text Placeholder 3"/>
          <p:cNvSpPr>
            <a:spLocks noGrp="1"/>
          </p:cNvSpPr>
          <p:nvPr>
            <p:ph type="body" sz="quarter" idx="10"/>
          </p:nvPr>
        </p:nvSpPr>
        <p:spPr/>
        <p:txBody>
          <a:bodyPr/>
          <a:lstStyle/>
          <a:p>
            <a:r>
              <a:rPr lang="es-ES" dirty="0" smtClean="0"/>
              <a:t>El problema de un </a:t>
            </a:r>
            <a:r>
              <a:rPr lang="es-ES" dirty="0" err="1" smtClean="0"/>
              <a:t>Memory</a:t>
            </a:r>
            <a:r>
              <a:rPr lang="es-ES" dirty="0" smtClean="0"/>
              <a:t> </a:t>
            </a:r>
            <a:r>
              <a:rPr lang="es-ES" dirty="0" err="1" smtClean="0"/>
              <a:t>Leak</a:t>
            </a:r>
            <a:r>
              <a:rPr lang="es-ES" dirty="0" smtClean="0"/>
              <a:t>, no es que se produzca, desde ya debemos aceptar que los goteos de memoria, se van a producir, no vamos a poder evitarlo(recordad la batallita del </a:t>
            </a:r>
            <a:r>
              <a:rPr lang="es-ES" dirty="0" err="1" smtClean="0"/>
              <a:t>file.close</a:t>
            </a:r>
            <a:r>
              <a:rPr lang="es-ES" dirty="0" smtClean="0"/>
              <a:t>()), ya que se producen en el propio código de </a:t>
            </a:r>
            <a:r>
              <a:rPr lang="es-ES" dirty="0" err="1" smtClean="0"/>
              <a:t>Android</a:t>
            </a:r>
            <a:r>
              <a:rPr lang="es-ES" dirty="0" smtClean="0"/>
              <a:t> nativo. Y es que realmente no es un problemón, el problema es que se produzca un </a:t>
            </a:r>
            <a:r>
              <a:rPr lang="es-ES" dirty="0" err="1" smtClean="0"/>
              <a:t>Out</a:t>
            </a:r>
            <a:r>
              <a:rPr lang="es-ES" dirty="0" smtClean="0"/>
              <a:t> of </a:t>
            </a:r>
            <a:r>
              <a:rPr lang="es-ES" dirty="0" err="1" smtClean="0"/>
              <a:t>Memory</a:t>
            </a:r>
            <a:r>
              <a:rPr lang="es-ES" dirty="0" smtClean="0"/>
              <a:t> </a:t>
            </a:r>
            <a:r>
              <a:rPr lang="es-ES" dirty="0" err="1" smtClean="0"/>
              <a:t>exception</a:t>
            </a:r>
            <a:r>
              <a:rPr lang="es-ES" dirty="0" smtClean="0"/>
              <a:t> y los </a:t>
            </a:r>
            <a:r>
              <a:rPr lang="es-ES" dirty="0" err="1" smtClean="0"/>
              <a:t>memory</a:t>
            </a:r>
            <a:r>
              <a:rPr lang="es-ES" dirty="0" smtClean="0"/>
              <a:t> </a:t>
            </a:r>
            <a:r>
              <a:rPr lang="es-ES" dirty="0" err="1" smtClean="0"/>
              <a:t>leak</a:t>
            </a:r>
            <a:r>
              <a:rPr lang="es-ES" dirty="0" smtClean="0"/>
              <a:t> colaboran a ello.</a:t>
            </a:r>
          </a:p>
          <a:p>
            <a:endParaRPr lang="es-ES" dirty="0"/>
          </a:p>
        </p:txBody>
      </p:sp>
      <p:pic>
        <p:nvPicPr>
          <p:cNvPr id="12" name="Picture 11"/>
          <p:cNvPicPr/>
          <p:nvPr/>
        </p:nvPicPr>
        <p:blipFill>
          <a:blip r:embed="rId2"/>
          <a:stretch>
            <a:fillRect/>
          </a:stretch>
        </p:blipFill>
        <p:spPr>
          <a:xfrm>
            <a:off x="5463704" y="2195736"/>
            <a:ext cx="4467225" cy="3124200"/>
          </a:xfrm>
          <a:prstGeom prst="rect">
            <a:avLst/>
          </a:prstGeom>
        </p:spPr>
      </p:pic>
      <p:sp>
        <p:nvSpPr>
          <p:cNvPr id="14" name="Text Placeholder 3"/>
          <p:cNvSpPr txBox="1">
            <a:spLocks/>
          </p:cNvSpPr>
          <p:nvPr/>
        </p:nvSpPr>
        <p:spPr>
          <a:xfrm>
            <a:off x="1431256" y="3563888"/>
            <a:ext cx="13825536" cy="576237"/>
          </a:xfrm>
          <a:prstGeom prst="rect">
            <a:avLst/>
          </a:prstGeom>
        </p:spPr>
        <p:txBody>
          <a:bodyPr vert="horz" lIns="0" tIns="0" rIns="0" bIns="0"/>
          <a:lstStyle>
            <a:lvl1pPr marL="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1pPr>
            <a:lvl2pPr marL="4572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2pPr>
            <a:lvl3pPr marL="9144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3pPr>
            <a:lvl4pPr marL="13716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4pPr>
            <a:lvl5pPr marL="18288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Veamos como por ejemplo como se produce y el porque. Ya hemos comentado que el culpable directo es el GQ que no es capaz de liberar memoria cuando nuestra </a:t>
            </a:r>
            <a:r>
              <a:rPr lang="es-ES" dirty="0" err="1" smtClean="0"/>
              <a:t>app</a:t>
            </a:r>
            <a:r>
              <a:rPr lang="es-ES" dirty="0" smtClean="0"/>
              <a:t>, agobiada de memoria le llama  con GC_FOR_ALLOC mendigando por espacio en memoria, y que el GC no es capaz de encontrar bloques de memoria reciclables, para </a:t>
            </a:r>
            <a:r>
              <a:rPr lang="es-ES" dirty="0" err="1" smtClean="0"/>
              <a:t>asignarselos</a:t>
            </a:r>
            <a:r>
              <a:rPr lang="es-ES" dirty="0" smtClean="0"/>
              <a:t> a la nueva petición de asignación de memoria.</a:t>
            </a:r>
          </a:p>
          <a:p>
            <a:endParaRPr lang="es-ES" dirty="0"/>
          </a:p>
          <a:p>
            <a:r>
              <a:rPr lang="es-ES" dirty="0" smtClean="0"/>
              <a:t>En un </a:t>
            </a:r>
            <a:r>
              <a:rPr lang="es-ES" u="sng" dirty="0" err="1" smtClean="0"/>
              <a:t>Activity</a:t>
            </a:r>
            <a:r>
              <a:rPr lang="es-ES" dirty="0" smtClean="0"/>
              <a:t>, declaramos un </a:t>
            </a:r>
            <a:r>
              <a:rPr lang="es-ES" u="sng" dirty="0" err="1" smtClean="0"/>
              <a:t>Button</a:t>
            </a:r>
            <a:r>
              <a:rPr lang="es-ES" u="sng" dirty="0" smtClean="0"/>
              <a:t> </a:t>
            </a:r>
            <a:r>
              <a:rPr lang="es-ES" u="sng" dirty="0" err="1" smtClean="0"/>
              <a:t>Static</a:t>
            </a:r>
            <a:r>
              <a:rPr lang="es-ES" dirty="0" smtClean="0"/>
              <a:t>(</a:t>
            </a:r>
            <a:r>
              <a:rPr lang="es-ES" dirty="0" err="1" smtClean="0"/>
              <a:t>xq</a:t>
            </a:r>
            <a:r>
              <a:rPr lang="es-ES" dirty="0" smtClean="0"/>
              <a:t> si) en su </a:t>
            </a:r>
            <a:r>
              <a:rPr lang="es-ES" dirty="0" err="1" smtClean="0"/>
              <a:t>onCreate</a:t>
            </a:r>
            <a:r>
              <a:rPr lang="es-ES" dirty="0" smtClean="0"/>
              <a:t> </a:t>
            </a:r>
            <a:r>
              <a:rPr lang="es-ES" dirty="0" err="1" smtClean="0"/>
              <a:t>ahcemos</a:t>
            </a:r>
            <a:r>
              <a:rPr lang="es-ES" dirty="0" smtClean="0"/>
              <a:t> el conveniente </a:t>
            </a:r>
            <a:r>
              <a:rPr lang="es-ES" dirty="0" err="1" smtClean="0"/>
              <a:t>findViewbyId</a:t>
            </a:r>
            <a:r>
              <a:rPr lang="es-ES" dirty="0" smtClean="0"/>
              <a:t> y alimentamos la variable </a:t>
            </a:r>
            <a:r>
              <a:rPr lang="es-ES" u="sng" dirty="0" err="1" smtClean="0"/>
              <a:t>Button</a:t>
            </a:r>
            <a:r>
              <a:rPr lang="es-ES" dirty="0" smtClean="0"/>
              <a:t>. Dicha variable internamente tiene una referencia a su padre, a su contexto, el </a:t>
            </a:r>
            <a:r>
              <a:rPr lang="es-ES" u="sng" dirty="0" err="1" smtClean="0"/>
              <a:t>Activity</a:t>
            </a:r>
            <a:r>
              <a:rPr lang="es-ES" dirty="0" smtClean="0"/>
              <a:t>, a su vez el propio </a:t>
            </a:r>
            <a:r>
              <a:rPr lang="es-ES" u="sng" dirty="0" err="1" smtClean="0"/>
              <a:t>Activity</a:t>
            </a:r>
            <a:r>
              <a:rPr lang="es-ES" dirty="0" smtClean="0"/>
              <a:t> también tiene un padre un contexto, el </a:t>
            </a:r>
            <a:r>
              <a:rPr lang="es-ES" u="sng" dirty="0" err="1" smtClean="0"/>
              <a:t>Window</a:t>
            </a:r>
            <a:r>
              <a:rPr lang="es-ES" dirty="0" smtClean="0"/>
              <a:t> en el cual se visualiza. A su vez el Windows tiene una referencia a toda la </a:t>
            </a:r>
            <a:r>
              <a:rPr lang="es-ES" dirty="0" err="1" smtClean="0"/>
              <a:t>jerarquia</a:t>
            </a:r>
            <a:r>
              <a:rPr lang="es-ES" dirty="0" smtClean="0"/>
              <a:t> de la Vista, por lo tanto a todo el contenido mostrado por el </a:t>
            </a:r>
            <a:r>
              <a:rPr lang="es-ES" dirty="0" err="1" smtClean="0"/>
              <a:t>Activity</a:t>
            </a:r>
            <a:r>
              <a:rPr lang="es-ES" dirty="0" smtClean="0"/>
              <a:t>.</a:t>
            </a:r>
          </a:p>
          <a:p>
            <a:endParaRPr lang="es-ES" dirty="0"/>
          </a:p>
          <a:p>
            <a:r>
              <a:rPr lang="es-ES" dirty="0" smtClean="0"/>
              <a:t>Los </a:t>
            </a:r>
            <a:r>
              <a:rPr lang="es-ES" dirty="0" err="1" smtClean="0"/>
              <a:t>Static</a:t>
            </a:r>
            <a:r>
              <a:rPr lang="es-ES" dirty="0" smtClean="0"/>
              <a:t> para el GC se denominan </a:t>
            </a:r>
            <a:r>
              <a:rPr lang="es-ES" dirty="0" err="1" smtClean="0"/>
              <a:t>GC_Routes</a:t>
            </a:r>
            <a:r>
              <a:rPr lang="es-ES" dirty="0" smtClean="0"/>
              <a:t>, y digamos que son bloques de memoria que no debe reciclar, hasta aquí todo perfecto, es lo esperado y lo que debería ser, el problema se produce al salir del </a:t>
            </a:r>
            <a:r>
              <a:rPr lang="es-ES" dirty="0" err="1" smtClean="0"/>
              <a:t>Activity</a:t>
            </a:r>
            <a:r>
              <a:rPr lang="es-ES" dirty="0" smtClean="0"/>
              <a:t>(el padre de nuestro astuto </a:t>
            </a:r>
            <a:r>
              <a:rPr lang="es-ES" dirty="0" err="1" smtClean="0"/>
              <a:t>Button</a:t>
            </a:r>
            <a:r>
              <a:rPr lang="es-ES" dirty="0" smtClean="0"/>
              <a:t> </a:t>
            </a:r>
            <a:r>
              <a:rPr lang="es-ES" dirty="0" err="1" smtClean="0"/>
              <a:t>Static</a:t>
            </a:r>
            <a:r>
              <a:rPr lang="es-ES" dirty="0" smtClean="0"/>
              <a:t>) el GC establece que si el hijo(de puta) del </a:t>
            </a:r>
            <a:r>
              <a:rPr lang="es-ES" dirty="0" err="1" smtClean="0"/>
              <a:t>boton</a:t>
            </a:r>
            <a:r>
              <a:rPr lang="es-ES" dirty="0" smtClean="0"/>
              <a:t> debe permanecer en memoria, ya que lo </a:t>
            </a:r>
            <a:r>
              <a:rPr lang="es-ES" dirty="0" err="1" smtClean="0"/>
              <a:t>establecims</a:t>
            </a:r>
            <a:r>
              <a:rPr lang="es-ES" dirty="0" smtClean="0"/>
              <a:t> así y para estar en memoria necesita de su padre(</a:t>
            </a:r>
            <a:r>
              <a:rPr lang="es-ES" dirty="0" err="1" smtClean="0"/>
              <a:t>Activity</a:t>
            </a:r>
            <a:r>
              <a:rPr lang="es-ES" dirty="0" smtClean="0"/>
              <a:t>) y su padre a su vez necesita a su padre(Windows), con lo cual:</a:t>
            </a:r>
          </a:p>
          <a:p>
            <a:endParaRPr lang="es-ES" dirty="0" smtClean="0"/>
          </a:p>
          <a:p>
            <a:endParaRPr lang="es-E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760" y="2794731"/>
            <a:ext cx="31908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21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xit" presetSubtype="0" fill="hold" nodeType="clickEffect">
                                  <p:stCondLst>
                                    <p:cond delay="0"/>
                                  </p:stCondLst>
                                  <p:childTnLst>
                                    <p:animEffect transition="out" filter="wipe(down)">
                                      <p:cBhvr>
                                        <p:cTn id="14" dur="180" accel="50000">
                                          <p:stCondLst>
                                            <p:cond delay="1820"/>
                                          </p:stCondLst>
                                        </p:cTn>
                                        <p:tgtEl>
                                          <p:spTgt spid="12"/>
                                        </p:tgtEl>
                                      </p:cBhvr>
                                    </p:animEffect>
                                    <p:anim calcmode="lin" valueType="num">
                                      <p:cBhvr>
                                        <p:cTn id="15"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16"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17"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8"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0"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22" dur="26">
                                          <p:stCondLst>
                                            <p:cond delay="620"/>
                                          </p:stCondLst>
                                        </p:cTn>
                                        <p:tgtEl>
                                          <p:spTgt spid="12"/>
                                        </p:tgtEl>
                                      </p:cBhvr>
                                      <p:to x="100000" y="60000"/>
                                    </p:animScale>
                                    <p:animScale>
                                      <p:cBhvr>
                                        <p:cTn id="23" dur="166" decel="50000">
                                          <p:stCondLst>
                                            <p:cond delay="646"/>
                                          </p:stCondLst>
                                        </p:cTn>
                                        <p:tgtEl>
                                          <p:spTgt spid="12"/>
                                        </p:tgtEl>
                                      </p:cBhvr>
                                      <p:to x="100000" y="100000"/>
                                    </p:animScale>
                                    <p:animScale>
                                      <p:cBhvr>
                                        <p:cTn id="24" dur="26">
                                          <p:stCondLst>
                                            <p:cond delay="1312"/>
                                          </p:stCondLst>
                                        </p:cTn>
                                        <p:tgtEl>
                                          <p:spTgt spid="12"/>
                                        </p:tgtEl>
                                      </p:cBhvr>
                                      <p:to x="100000" y="80000"/>
                                    </p:animScale>
                                    <p:animScale>
                                      <p:cBhvr>
                                        <p:cTn id="25" dur="166" decel="50000">
                                          <p:stCondLst>
                                            <p:cond delay="1338"/>
                                          </p:stCondLst>
                                        </p:cTn>
                                        <p:tgtEl>
                                          <p:spTgt spid="12"/>
                                        </p:tgtEl>
                                      </p:cBhvr>
                                      <p:to x="100000" y="100000"/>
                                    </p:animScale>
                                    <p:animScale>
                                      <p:cBhvr>
                                        <p:cTn id="26" dur="26">
                                          <p:stCondLst>
                                            <p:cond delay="1642"/>
                                          </p:stCondLst>
                                        </p:cTn>
                                        <p:tgtEl>
                                          <p:spTgt spid="12"/>
                                        </p:tgtEl>
                                      </p:cBhvr>
                                      <p:to x="100000" y="90000"/>
                                    </p:animScale>
                                    <p:animScale>
                                      <p:cBhvr>
                                        <p:cTn id="27" dur="166" decel="50000">
                                          <p:stCondLst>
                                            <p:cond delay="1668"/>
                                          </p:stCondLst>
                                        </p:cTn>
                                        <p:tgtEl>
                                          <p:spTgt spid="12"/>
                                        </p:tgtEl>
                                      </p:cBhvr>
                                      <p:to x="100000" y="100000"/>
                                    </p:animScale>
                                    <p:animScale>
                                      <p:cBhvr>
                                        <p:cTn id="28" dur="26">
                                          <p:stCondLst>
                                            <p:cond delay="1808"/>
                                          </p:stCondLst>
                                        </p:cTn>
                                        <p:tgtEl>
                                          <p:spTgt spid="12"/>
                                        </p:tgtEl>
                                      </p:cBhvr>
                                      <p:to x="100000" y="95000"/>
                                    </p:animScale>
                                    <p:animScale>
                                      <p:cBhvr>
                                        <p:cTn id="29" dur="166" decel="50000">
                                          <p:stCondLst>
                                            <p:cond delay="1834"/>
                                          </p:stCondLst>
                                        </p:cTn>
                                        <p:tgtEl>
                                          <p:spTgt spid="12"/>
                                        </p:tgtEl>
                                      </p:cBhvr>
                                      <p:to x="100000" y="100000"/>
                                    </p:animScale>
                                    <p:set>
                                      <p:cBhvr>
                                        <p:cTn id="30" dur="1" fill="hold">
                                          <p:stCondLst>
                                            <p:cond delay="19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3" dur="500"/>
                                        <p:tgtEl>
                                          <p:spTgt spid="14">
                                            <p:txEl>
                                              <p:pRg st="0" end="0"/>
                                            </p:txEl>
                                          </p:spTgt>
                                        </p:tgtEl>
                                        <p:attrNameLst>
                                          <p:attrName>ppt_y</p:attrName>
                                        </p:attrNameLst>
                                      </p:cBhvr>
                                      <p:tavLst>
                                        <p:tav tm="0">
                                          <p:val>
                                            <p:strVal val="ppt_y"/>
                                          </p:val>
                                        </p:tav>
                                        <p:tav tm="100000">
                                          <p:val>
                                            <p:strVal val="1+ppt_h/2"/>
                                          </p:val>
                                        </p:tav>
                                      </p:tavLst>
                                    </p:anim>
                                    <p:set>
                                      <p:cBhvr>
                                        <p:cTn id="44" dur="1" fill="hold">
                                          <p:stCondLst>
                                            <p:cond delay="499"/>
                                          </p:stCondLst>
                                        </p:cTn>
                                        <p:tgtEl>
                                          <p:spTgt spid="14">
                                            <p:txEl>
                                              <p:pRg st="0" end="0"/>
                                            </p:txEl>
                                          </p:spTgt>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47" dur="500"/>
                                        <p:tgtEl>
                                          <p:spTgt spid="14">
                                            <p:txEl>
                                              <p:pRg st="2" end="2"/>
                                            </p:txEl>
                                          </p:spTgt>
                                        </p:tgtEl>
                                        <p:attrNameLst>
                                          <p:attrName>ppt_y</p:attrName>
                                        </p:attrNameLst>
                                      </p:cBhvr>
                                      <p:tavLst>
                                        <p:tav tm="0">
                                          <p:val>
                                            <p:strVal val="ppt_y"/>
                                          </p:val>
                                        </p:tav>
                                        <p:tav tm="100000">
                                          <p:val>
                                            <p:strVal val="1+ppt_h/2"/>
                                          </p:val>
                                        </p:tav>
                                      </p:tavLst>
                                    </p:anim>
                                    <p:set>
                                      <p:cBhvr>
                                        <p:cTn id="48" dur="1" fill="hold">
                                          <p:stCondLst>
                                            <p:cond delay="499"/>
                                          </p:stCondLst>
                                        </p:cTn>
                                        <p:tgtEl>
                                          <p:spTgt spid="14">
                                            <p:txEl>
                                              <p:pRg st="2" end="2"/>
                                            </p:txEl>
                                          </p:spTgt>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51" dur="500"/>
                                        <p:tgtEl>
                                          <p:spTgt spid="14">
                                            <p:txEl>
                                              <p:pRg st="4" end="4"/>
                                            </p:txEl>
                                          </p:spTgt>
                                        </p:tgtEl>
                                        <p:attrNameLst>
                                          <p:attrName>ppt_y</p:attrName>
                                        </p:attrNameLst>
                                      </p:cBhvr>
                                      <p:tavLst>
                                        <p:tav tm="0">
                                          <p:val>
                                            <p:strVal val="ppt_y"/>
                                          </p:val>
                                        </p:tav>
                                        <p:tav tm="100000">
                                          <p:val>
                                            <p:strVal val="1+ppt_h/2"/>
                                          </p:val>
                                        </p:tav>
                                      </p:tavLst>
                                    </p:anim>
                                    <p:set>
                                      <p:cBhvr>
                                        <p:cTn id="52" dur="1" fill="hold">
                                          <p:stCondLst>
                                            <p:cond delay="499"/>
                                          </p:stCondLst>
                                        </p:cTn>
                                        <p:tgtEl>
                                          <p:spTgt spid="14">
                                            <p:txEl>
                                              <p:pRg st="4" end="4"/>
                                            </p:txEl>
                                          </p:spTgt>
                                        </p:tgtEl>
                                        <p:attrNameLst>
                                          <p:attrName>style.visibility</p:attrName>
                                        </p:attrNameLst>
                                      </p:cBhvr>
                                      <p:to>
                                        <p:strVal val="hidden"/>
                                      </p:to>
                                    </p:set>
                                  </p:childTnLst>
                                </p:cTn>
                              </p:par>
                              <p:par>
                                <p:cTn id="53" presetID="1" presetClass="entr" presetSubtype="0" fill="hold" nodeType="withEffect">
                                  <p:stCondLst>
                                    <p:cond delay="1500"/>
                                  </p:stCondLst>
                                  <p:childTnLst>
                                    <p:set>
                                      <p:cBhvr>
                                        <p:cTn id="5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8</a:t>
            </a:r>
            <a:endParaRPr lang="es-ES" dirty="0"/>
          </a:p>
        </p:txBody>
      </p:sp>
      <p:sp>
        <p:nvSpPr>
          <p:cNvPr id="3" name="Title 2"/>
          <p:cNvSpPr>
            <a:spLocks noGrp="1"/>
          </p:cNvSpPr>
          <p:nvPr>
            <p:ph type="title"/>
          </p:nvPr>
        </p:nvSpPr>
        <p:spPr/>
        <p:txBody>
          <a:bodyPr/>
          <a:lstStyle/>
          <a:p>
            <a:r>
              <a:rPr lang="es-ES" dirty="0" smtClean="0"/>
              <a:t>Herramientas al rescate</a:t>
            </a:r>
            <a:endParaRPr lang="es-ES" dirty="0"/>
          </a:p>
        </p:txBody>
      </p:sp>
      <p:sp>
        <p:nvSpPr>
          <p:cNvPr id="4" name="Text Placeholder 3"/>
          <p:cNvSpPr>
            <a:spLocks noGrp="1"/>
          </p:cNvSpPr>
          <p:nvPr>
            <p:ph type="body" sz="quarter" idx="10"/>
          </p:nvPr>
        </p:nvSpPr>
        <p:spPr/>
        <p:txBody>
          <a:bodyPr/>
          <a:lstStyle/>
          <a:p>
            <a:r>
              <a:rPr lang="es-ES" dirty="0" smtClean="0"/>
              <a:t>Como ya vimos los goteos de memoria existen, se van a producir, así que solo nos queda tratar de minimizar su impacto. Ya que lo que de verdad nos importa es que este </a:t>
            </a:r>
            <a:r>
              <a:rPr lang="es-ES" dirty="0" err="1" smtClean="0"/>
              <a:t>leak</a:t>
            </a:r>
            <a:r>
              <a:rPr lang="es-ES" dirty="0" smtClean="0"/>
              <a:t> no provoque un </a:t>
            </a:r>
            <a:r>
              <a:rPr lang="es-ES" dirty="0" err="1" smtClean="0"/>
              <a:t>Out</a:t>
            </a:r>
            <a:r>
              <a:rPr lang="es-ES" dirty="0" smtClean="0"/>
              <a:t> of </a:t>
            </a:r>
            <a:r>
              <a:rPr lang="es-ES" dirty="0" err="1" smtClean="0"/>
              <a:t>memory</a:t>
            </a:r>
            <a:r>
              <a:rPr lang="es-ES" dirty="0" smtClean="0"/>
              <a:t>, así que vamos a ver q herramientas nos pueden ayudar a encontrar el origen del goteo y si está en nuestra mano resolverlo.</a:t>
            </a:r>
            <a:endParaRPr lang="es-ES" dirty="0"/>
          </a:p>
        </p:txBody>
      </p:sp>
      <p:pic>
        <p:nvPicPr>
          <p:cNvPr id="10" name="Picture 9"/>
          <p:cNvPicPr/>
          <p:nvPr/>
        </p:nvPicPr>
        <p:blipFill>
          <a:blip r:embed="rId2"/>
          <a:stretch>
            <a:fillRect/>
          </a:stretch>
        </p:blipFill>
        <p:spPr>
          <a:xfrm>
            <a:off x="5319688" y="2282754"/>
            <a:ext cx="3492108" cy="3222491"/>
          </a:xfrm>
          <a:prstGeom prst="rect">
            <a:avLst/>
          </a:prstGeom>
        </p:spPr>
      </p:pic>
    </p:spTree>
    <p:extLst>
      <p:ext uri="{BB962C8B-B14F-4D97-AF65-F5344CB8AC3E}">
        <p14:creationId xmlns:p14="http://schemas.microsoft.com/office/powerpoint/2010/main" val="38599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0"/>
                                        </p:tgtEl>
                                        <p:attrNameLst>
                                          <p:attrName>ppt_w</p:attrName>
                                        </p:attrNameLst>
                                      </p:cBhvr>
                                      <p:tavLst>
                                        <p:tav tm="0">
                                          <p:val>
                                            <p:strVal val="ppt_w"/>
                                          </p:val>
                                        </p:tav>
                                        <p:tav tm="100000">
                                          <p:val>
                                            <p:fltVal val="0"/>
                                          </p:val>
                                        </p:tav>
                                      </p:tavLst>
                                    </p:anim>
                                    <p:anim calcmode="lin" valueType="num">
                                      <p:cBhvr>
                                        <p:cTn id="7" dur="500"/>
                                        <p:tgtEl>
                                          <p:spTgt spid="10"/>
                                        </p:tgtEl>
                                        <p:attrNameLst>
                                          <p:attrName>ppt_h</p:attrName>
                                        </p:attrNameLst>
                                      </p:cBhvr>
                                      <p:tavLst>
                                        <p:tav tm="0">
                                          <p:val>
                                            <p:strVal val="ppt_h"/>
                                          </p:val>
                                        </p:tav>
                                        <p:tav tm="100000">
                                          <p:val>
                                            <p:fltVal val="0"/>
                                          </p:val>
                                        </p:tav>
                                      </p:tavLst>
                                    </p:anim>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1" presetClass="entr" presetSubtype="0" fill="hold" nodeType="withEffect">
                                  <p:stCondLst>
                                    <p:cond delay="200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par>
                          <p:cTn id="12" fill="hold">
                            <p:stCondLst>
                              <p:cond delay="2000"/>
                            </p:stCondLst>
                            <p:childTnLst>
                              <p:par>
                                <p:cTn id="13" presetID="21" presetClass="exit" presetSubtype="1" fill="hold" nodeType="afterEffect">
                                  <p:stCondLst>
                                    <p:cond delay="0"/>
                                  </p:stCondLst>
                                  <p:childTnLst>
                                    <p:animEffect transition="out" filter="wheel(1)">
                                      <p:cBhvr>
                                        <p:cTn id="14" dur="2000"/>
                                        <p:tgtEl>
                                          <p:spTgt spid="10"/>
                                        </p:tgtEl>
                                      </p:cBhvr>
                                    </p:animEffect>
                                    <p:set>
                                      <p:cBhvr>
                                        <p:cTn id="15"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err="1" smtClean="0"/>
              <a:t>Android</a:t>
            </a:r>
            <a:r>
              <a:rPr lang="es-ES" dirty="0" smtClean="0"/>
              <a:t> Studio: </a:t>
            </a:r>
            <a:r>
              <a:rPr lang="es-ES" dirty="0" err="1" smtClean="0"/>
              <a:t>Android</a:t>
            </a:r>
            <a:r>
              <a:rPr lang="es-ES" dirty="0" smtClean="0"/>
              <a:t> Monitor</a:t>
            </a:r>
            <a:endParaRPr lang="es-ES" dirty="0"/>
          </a:p>
        </p:txBody>
      </p:sp>
      <p:sp>
        <p:nvSpPr>
          <p:cNvPr id="4" name="Text Placeholder 3"/>
          <p:cNvSpPr>
            <a:spLocks noGrp="1"/>
          </p:cNvSpPr>
          <p:nvPr>
            <p:ph type="body" sz="quarter" idx="10"/>
          </p:nvPr>
        </p:nvSpPr>
        <p:spPr/>
        <p:txBody>
          <a:bodyPr/>
          <a:lstStyle/>
          <a:p>
            <a:r>
              <a:rPr lang="es-ES" dirty="0" smtClean="0"/>
              <a:t>El en propio </a:t>
            </a:r>
            <a:r>
              <a:rPr lang="es-ES" dirty="0" err="1" smtClean="0"/>
              <a:t>Android</a:t>
            </a:r>
            <a:r>
              <a:rPr lang="es-ES" dirty="0" smtClean="0"/>
              <a:t> Studio 1.4 dentro del </a:t>
            </a:r>
            <a:r>
              <a:rPr lang="es-ES" dirty="0" err="1" smtClean="0"/>
              <a:t>Android</a:t>
            </a:r>
            <a:r>
              <a:rPr lang="es-ES" dirty="0" smtClean="0"/>
              <a:t> Monitor disponemos de una </a:t>
            </a:r>
            <a:r>
              <a:rPr lang="es-ES" dirty="0" err="1" smtClean="0"/>
              <a:t>herraiemta</a:t>
            </a:r>
            <a:r>
              <a:rPr lang="es-ES" dirty="0" smtClean="0"/>
              <a:t> que nos proporciona </a:t>
            </a:r>
            <a:r>
              <a:rPr lang="es-ES" dirty="0" err="1" smtClean="0"/>
              <a:t>infomacion</a:t>
            </a:r>
            <a:r>
              <a:rPr lang="es-ES" dirty="0" smtClean="0"/>
              <a:t> sobre el uso de la memoria.</a:t>
            </a:r>
          </a:p>
          <a:p>
            <a:endParaRPr lang="es-E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256" y="1907704"/>
            <a:ext cx="8696325"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3"/>
          <p:cNvSpPr txBox="1">
            <a:spLocks/>
          </p:cNvSpPr>
          <p:nvPr/>
        </p:nvSpPr>
        <p:spPr>
          <a:xfrm>
            <a:off x="10360248" y="1892015"/>
            <a:ext cx="5472608" cy="576237"/>
          </a:xfrm>
          <a:prstGeom prst="rect">
            <a:avLst/>
          </a:prstGeom>
        </p:spPr>
        <p:txBody>
          <a:bodyPr vert="horz" lIns="0" tIns="0" rIns="0" bIns="0"/>
          <a:lstStyle>
            <a:lvl1pPr marL="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1pPr>
            <a:lvl2pPr marL="4572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2pPr>
            <a:lvl3pPr marL="9144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3pPr>
            <a:lvl4pPr marL="13716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4pPr>
            <a:lvl5pPr marL="18288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En la parte izquierda disponemos de tres botones </a:t>
            </a:r>
            <a:r>
              <a:rPr lang="es-ES" dirty="0" err="1" smtClean="0"/>
              <a:t>super</a:t>
            </a:r>
            <a:r>
              <a:rPr lang="es-ES" dirty="0" smtClean="0"/>
              <a:t> interesantes:</a:t>
            </a:r>
          </a:p>
          <a:p>
            <a:r>
              <a:rPr lang="es-ES" dirty="0" smtClean="0"/>
              <a:t>-</a:t>
            </a:r>
            <a:r>
              <a:rPr lang="es-ES" b="1" dirty="0" err="1" smtClean="0"/>
              <a:t>Init</a:t>
            </a:r>
            <a:r>
              <a:rPr lang="es-ES" b="1" dirty="0" smtClean="0"/>
              <a:t> GC: </a:t>
            </a:r>
            <a:r>
              <a:rPr lang="es-ES" dirty="0" smtClean="0"/>
              <a:t>Llama al GC para recolecte en ese mismo momento. Lo cual es fenomenal por que podemos comprobar si por ejemplo la acción de abrir una </a:t>
            </a:r>
            <a:r>
              <a:rPr lang="es-ES" dirty="0" err="1" smtClean="0"/>
              <a:t>Activity</a:t>
            </a:r>
            <a:r>
              <a:rPr lang="es-ES" dirty="0" smtClean="0"/>
              <a:t> nueva y cerrarla, esté provocando una fuga de memoria.</a:t>
            </a:r>
          </a:p>
          <a:p>
            <a:r>
              <a:rPr lang="es-ES" dirty="0" smtClean="0"/>
              <a:t>-</a:t>
            </a:r>
            <a:r>
              <a:rPr lang="es-ES" b="1" dirty="0" err="1" smtClean="0"/>
              <a:t>Dump</a:t>
            </a:r>
            <a:r>
              <a:rPr lang="es-ES" b="1" dirty="0" smtClean="0"/>
              <a:t> </a:t>
            </a:r>
            <a:r>
              <a:rPr lang="es-ES" b="1" dirty="0" err="1" smtClean="0"/>
              <a:t>Heap</a:t>
            </a:r>
            <a:r>
              <a:rPr lang="es-ES" dirty="0" smtClean="0"/>
              <a:t>: Nos vuelca a un fichero </a:t>
            </a:r>
            <a:r>
              <a:rPr lang="es-ES" dirty="0" err="1" smtClean="0"/>
              <a:t>Snapshot</a:t>
            </a:r>
            <a:r>
              <a:rPr lang="es-ES" dirty="0" smtClean="0"/>
              <a:t>.-[].</a:t>
            </a:r>
            <a:r>
              <a:rPr lang="es-ES" dirty="0" err="1" smtClean="0"/>
              <a:t>Hprof</a:t>
            </a:r>
            <a:r>
              <a:rPr lang="es-ES" dirty="0" smtClean="0"/>
              <a:t> el </a:t>
            </a:r>
            <a:r>
              <a:rPr lang="es-ES" dirty="0" err="1" smtClean="0"/>
              <a:t>Heap</a:t>
            </a:r>
            <a:r>
              <a:rPr lang="es-ES" dirty="0" smtClean="0"/>
              <a:t> en ese momento. Es lo mejor que nos aporta.</a:t>
            </a:r>
          </a:p>
          <a:p>
            <a:r>
              <a:rPr lang="es-ES" dirty="0" smtClean="0"/>
              <a:t>-</a:t>
            </a:r>
            <a:r>
              <a:rPr lang="es-ES" b="1" dirty="0" err="1" smtClean="0"/>
              <a:t>Allocation</a:t>
            </a:r>
            <a:r>
              <a:rPr lang="es-ES" b="1" dirty="0" smtClean="0"/>
              <a:t> tracking: </a:t>
            </a:r>
            <a:r>
              <a:rPr lang="es-ES" dirty="0" smtClean="0"/>
              <a:t>Este me encanta ^_^ mola mucho, te permite </a:t>
            </a:r>
            <a:r>
              <a:rPr lang="es-ES" dirty="0" err="1" smtClean="0"/>
              <a:t>trackear</a:t>
            </a:r>
            <a:r>
              <a:rPr lang="es-ES" dirty="0" smtClean="0"/>
              <a:t> el momento(hago mi caso de prueba y corto el </a:t>
            </a:r>
            <a:r>
              <a:rPr lang="es-ES" dirty="0" err="1" smtClean="0"/>
              <a:t>track</a:t>
            </a:r>
            <a:r>
              <a:rPr lang="es-ES" dirty="0" smtClean="0"/>
              <a:t>) que quieras y después si te ofrece muchos elementos de juico para </a:t>
            </a:r>
            <a:r>
              <a:rPr lang="es-ES" dirty="0" err="1" smtClean="0"/>
              <a:t>encontra</a:t>
            </a:r>
            <a:r>
              <a:rPr lang="es-ES" dirty="0" smtClean="0"/>
              <a:t> el método o el </a:t>
            </a:r>
            <a:r>
              <a:rPr lang="es-ES" dirty="0" err="1" smtClean="0"/>
              <a:t>package</a:t>
            </a:r>
            <a:r>
              <a:rPr lang="es-ES" dirty="0" smtClean="0"/>
              <a:t> que está maltratando la memoria. </a:t>
            </a:r>
          </a:p>
          <a:p>
            <a:endParaRPr lang="es-ES" dirty="0"/>
          </a:p>
          <a:p>
            <a:r>
              <a:rPr lang="es-ES" dirty="0" smtClean="0"/>
              <a:t> </a:t>
            </a:r>
          </a:p>
          <a:p>
            <a:endParaRPr lang="es-ES" dirty="0"/>
          </a:p>
          <a:p>
            <a:endParaRPr lang="es-ES" dirty="0" smtClean="0"/>
          </a:p>
          <a:p>
            <a:endParaRPr lang="es-ES" dirty="0"/>
          </a:p>
          <a:p>
            <a:endParaRPr lang="es-ES"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256" y="4529207"/>
            <a:ext cx="83820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237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err="1" smtClean="0"/>
              <a:t>Android</a:t>
            </a:r>
            <a:r>
              <a:rPr lang="es-ES" dirty="0" smtClean="0"/>
              <a:t> Studio: </a:t>
            </a:r>
            <a:r>
              <a:rPr lang="es-ES" dirty="0" err="1" smtClean="0"/>
              <a:t>Memory</a:t>
            </a:r>
            <a:r>
              <a:rPr lang="es-ES" dirty="0" smtClean="0"/>
              <a:t> </a:t>
            </a:r>
            <a:r>
              <a:rPr lang="es-ES" dirty="0" err="1" smtClean="0"/>
              <a:t>Analyzer</a:t>
            </a:r>
            <a:endParaRPr lang="es-ES" dirty="0"/>
          </a:p>
        </p:txBody>
      </p:sp>
      <p:sp>
        <p:nvSpPr>
          <p:cNvPr id="4" name="Text Placeholder 3"/>
          <p:cNvSpPr>
            <a:spLocks noGrp="1"/>
          </p:cNvSpPr>
          <p:nvPr>
            <p:ph type="body" sz="quarter" idx="10"/>
          </p:nvPr>
        </p:nvSpPr>
        <p:spPr/>
        <p:txBody>
          <a:bodyPr/>
          <a:lstStyle/>
          <a:p>
            <a:r>
              <a:rPr lang="es-ES" dirty="0" smtClean="0"/>
              <a:t>El </a:t>
            </a:r>
            <a:r>
              <a:rPr lang="es-ES" dirty="0" err="1" smtClean="0"/>
              <a:t>memory</a:t>
            </a:r>
            <a:r>
              <a:rPr lang="es-ES" dirty="0" smtClean="0"/>
              <a:t> </a:t>
            </a:r>
            <a:r>
              <a:rPr lang="es-ES" dirty="0" err="1" smtClean="0"/>
              <a:t>analyser</a:t>
            </a:r>
            <a:r>
              <a:rPr lang="es-ES" dirty="0" smtClean="0"/>
              <a:t> es una herramienta que se usaba en Eclipse, pero también podemos usarla desde </a:t>
            </a:r>
            <a:r>
              <a:rPr lang="es-ES" dirty="0" err="1" smtClean="0"/>
              <a:t>Android</a:t>
            </a:r>
            <a:r>
              <a:rPr lang="es-ES" dirty="0" smtClean="0"/>
              <a:t> Studio siguiendo los siguientes pasos:[</a:t>
            </a:r>
            <a:r>
              <a:rPr lang="es-ES" dirty="0" err="1" smtClean="0"/>
              <a:t>losing</a:t>
            </a:r>
            <a:r>
              <a:rPr lang="es-ES" dirty="0" smtClean="0"/>
              <a:t> </a:t>
            </a:r>
            <a:r>
              <a:rPr lang="es-ES" dirty="0" err="1" smtClean="0"/>
              <a:t>traslation</a:t>
            </a:r>
            <a:r>
              <a:rPr lang="es-ES" dirty="0" smtClean="0"/>
              <a:t> </a:t>
            </a:r>
            <a:r>
              <a:rPr lang="es-ES" dirty="0" err="1" smtClean="0"/>
              <a:t>jeje</a:t>
            </a:r>
            <a:r>
              <a:rPr lang="es-ES" dirty="0" smtClean="0"/>
              <a:t>]</a:t>
            </a:r>
          </a:p>
          <a:p>
            <a:endParaRPr lang="es-ES" dirty="0"/>
          </a:p>
          <a:p>
            <a:r>
              <a:rPr lang="es-ES" dirty="0" smtClean="0"/>
              <a:t>Una vez que tenemos el fichero con el </a:t>
            </a:r>
            <a:r>
              <a:rPr lang="es-ES" dirty="0" err="1" smtClean="0"/>
              <a:t>Heap</a:t>
            </a:r>
            <a:r>
              <a:rPr lang="es-ES" dirty="0" smtClean="0"/>
              <a:t>(.</a:t>
            </a:r>
            <a:r>
              <a:rPr lang="es-ES" dirty="0" err="1" smtClean="0"/>
              <a:t>hprof</a:t>
            </a:r>
            <a:r>
              <a:rPr lang="es-ES" dirty="0" smtClean="0"/>
              <a:t>),podemos utilizar esta herramienta. El puntazo </a:t>
            </a:r>
            <a:r>
              <a:rPr lang="es-ES" dirty="0" err="1" smtClean="0"/>
              <a:t>esque</a:t>
            </a:r>
            <a:r>
              <a:rPr lang="es-ES" dirty="0" smtClean="0"/>
              <a:t>  </a:t>
            </a:r>
            <a:r>
              <a:rPr lang="es-ES" dirty="0"/>
              <a:t>te permite usar un </a:t>
            </a:r>
            <a:r>
              <a:rPr lang="es-ES" dirty="0" err="1"/>
              <a:t>pseudo</a:t>
            </a:r>
            <a:r>
              <a:rPr lang="es-ES" dirty="0"/>
              <a:t> SQL para analizar los datos.</a:t>
            </a:r>
          </a:p>
          <a:p>
            <a:r>
              <a:rPr lang="en-US" dirty="0" err="1"/>
              <a:t>Por</a:t>
            </a:r>
            <a:r>
              <a:rPr lang="en-US" dirty="0"/>
              <a:t> </a:t>
            </a:r>
            <a:r>
              <a:rPr lang="en-US" dirty="0" err="1"/>
              <a:t>ejemplo</a:t>
            </a:r>
            <a:r>
              <a:rPr lang="en-US" dirty="0"/>
              <a:t>:</a:t>
            </a:r>
            <a:endParaRPr lang="es-ES" dirty="0"/>
          </a:p>
          <a:p>
            <a:pPr latinLnBrk="1"/>
            <a:r>
              <a:rPr lang="en-US" b="1" dirty="0"/>
              <a:t>SELECT</a:t>
            </a:r>
            <a:r>
              <a:rPr lang="en-US" dirty="0"/>
              <a:t> </a:t>
            </a:r>
            <a:r>
              <a:rPr lang="en-US" b="1" dirty="0"/>
              <a:t>*</a:t>
            </a:r>
            <a:r>
              <a:rPr lang="en-US" dirty="0"/>
              <a:t> </a:t>
            </a:r>
            <a:r>
              <a:rPr lang="en-US" b="1" dirty="0"/>
              <a:t>FROM</a:t>
            </a:r>
            <a:r>
              <a:rPr lang="en-US" dirty="0"/>
              <a:t> INSTANCEOF </a:t>
            </a:r>
            <a:r>
              <a:rPr lang="en-US" dirty="0" err="1"/>
              <a:t>android.app.Activity</a:t>
            </a:r>
            <a:r>
              <a:rPr lang="en-US" dirty="0"/>
              <a:t> a </a:t>
            </a:r>
            <a:r>
              <a:rPr lang="en-US" b="1" dirty="0"/>
              <a:t>WHERE</a:t>
            </a:r>
            <a:r>
              <a:rPr lang="en-US" dirty="0"/>
              <a:t> </a:t>
            </a:r>
            <a:r>
              <a:rPr lang="en-US" dirty="0" err="1"/>
              <a:t>a.mDestroyed</a:t>
            </a:r>
            <a:r>
              <a:rPr lang="en-US" dirty="0"/>
              <a:t> </a:t>
            </a:r>
            <a:r>
              <a:rPr lang="en-US" b="1" dirty="0"/>
              <a:t>=</a:t>
            </a:r>
            <a:r>
              <a:rPr lang="en-US" dirty="0"/>
              <a:t> </a:t>
            </a:r>
            <a:r>
              <a:rPr lang="en-US" b="1" dirty="0" smtClean="0"/>
              <a:t>true</a:t>
            </a:r>
          </a:p>
          <a:p>
            <a:pPr latinLnBrk="1"/>
            <a:endParaRPr lang="es-ES" dirty="0"/>
          </a:p>
          <a:p>
            <a:r>
              <a:rPr lang="es-ES" dirty="0"/>
              <a:t>Esta </a:t>
            </a:r>
            <a:r>
              <a:rPr lang="es-ES" dirty="0" err="1"/>
              <a:t>query</a:t>
            </a:r>
            <a:r>
              <a:rPr lang="es-ES" dirty="0"/>
              <a:t> nos </a:t>
            </a:r>
            <a:r>
              <a:rPr lang="es-ES" dirty="0" smtClean="0"/>
              <a:t>devolvería </a:t>
            </a:r>
            <a:r>
              <a:rPr lang="es-ES" dirty="0"/>
              <a:t>todas las </a:t>
            </a:r>
            <a:r>
              <a:rPr lang="es-ES" dirty="0" err="1"/>
              <a:t>activities</a:t>
            </a:r>
            <a:r>
              <a:rPr lang="es-ES" dirty="0"/>
              <a:t> que se han quedado en memoria como destruidas, pero que no han sido reaprovechadas por el GC.</a:t>
            </a:r>
          </a:p>
          <a:p>
            <a:r>
              <a:rPr lang="es-ES" dirty="0"/>
              <a:t>Como ya vimos el GC se folla todo menos las GC </a:t>
            </a:r>
            <a:r>
              <a:rPr lang="es-ES" dirty="0" err="1"/>
              <a:t>Route</a:t>
            </a:r>
            <a:r>
              <a:rPr lang="es-ES" dirty="0"/>
              <a:t>, con lo cual una vez que hemos obtenido todas las </a:t>
            </a:r>
            <a:r>
              <a:rPr lang="es-ES" dirty="0" err="1"/>
              <a:t>activities</a:t>
            </a:r>
            <a:r>
              <a:rPr lang="es-ES" dirty="0"/>
              <a:t> que tienen goteos, vamos a buscar el </a:t>
            </a:r>
            <a:r>
              <a:rPr lang="es-ES" dirty="0" smtClean="0"/>
              <a:t>origen </a:t>
            </a:r>
            <a:r>
              <a:rPr lang="es-ES" dirty="0"/>
              <a:t>del problema, estos </a:t>
            </a:r>
            <a:r>
              <a:rPr lang="es-ES" dirty="0" err="1"/>
              <a:t>GCRoutes</a:t>
            </a:r>
            <a:r>
              <a:rPr lang="es-ES" dirty="0"/>
              <a:t>. Para ello ejecutamos un  método  </a:t>
            </a:r>
            <a:r>
              <a:rPr lang="es-ES" dirty="0" err="1"/>
              <a:t>merge_shortest_paths</a:t>
            </a:r>
            <a:r>
              <a:rPr lang="es-ES" dirty="0"/>
              <a:t>  mediante estos </a:t>
            </a:r>
            <a:r>
              <a:rPr lang="es-ES" dirty="0" err="1"/>
              <a:t>path</a:t>
            </a:r>
            <a:r>
              <a:rPr lang="es-ES" dirty="0"/>
              <a:t> vamos a ir viendo quien es el responsable final.</a:t>
            </a:r>
          </a:p>
          <a:p>
            <a:endParaRPr lang="es-ES" dirty="0" smtClean="0"/>
          </a:p>
          <a:p>
            <a:endParaRPr lang="es-ES" dirty="0"/>
          </a:p>
          <a:p>
            <a:r>
              <a:rPr lang="es-ES" dirty="0" smtClean="0"/>
              <a:t>Como </a:t>
            </a:r>
            <a:r>
              <a:rPr lang="es-ES" dirty="0"/>
              <a:t>esto es un trabajo de </a:t>
            </a:r>
            <a:r>
              <a:rPr lang="es-ES" dirty="0" smtClean="0"/>
              <a:t>chinos </a:t>
            </a:r>
            <a:r>
              <a:rPr lang="es-ES" dirty="0"/>
              <a:t>dios bajo y creo(</a:t>
            </a:r>
            <a:r>
              <a:rPr lang="es-ES" dirty="0" err="1"/>
              <a:t>leak</a:t>
            </a:r>
            <a:r>
              <a:rPr lang="es-ES" dirty="0"/>
              <a:t> </a:t>
            </a:r>
            <a:r>
              <a:rPr lang="es-ES" dirty="0" err="1"/>
              <a:t>canary</a:t>
            </a:r>
            <a:r>
              <a:rPr lang="es-ES" dirty="0"/>
              <a:t>)</a:t>
            </a:r>
          </a:p>
          <a:p>
            <a:endParaRPr lang="es-ES" dirty="0" smtClean="0"/>
          </a:p>
          <a:p>
            <a:endParaRPr lang="es-ES" dirty="0"/>
          </a:p>
        </p:txBody>
      </p:sp>
    </p:spTree>
    <p:extLst>
      <p:ext uri="{BB962C8B-B14F-4D97-AF65-F5344CB8AC3E}">
        <p14:creationId xmlns:p14="http://schemas.microsoft.com/office/powerpoint/2010/main" val="3106735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err="1" smtClean="0"/>
              <a:t>Android</a:t>
            </a:r>
            <a:r>
              <a:rPr lang="es-ES" dirty="0" smtClean="0"/>
              <a:t> Studio: </a:t>
            </a:r>
            <a:r>
              <a:rPr lang="es-ES" dirty="0" err="1" smtClean="0"/>
              <a:t>Leak</a:t>
            </a:r>
            <a:r>
              <a:rPr lang="es-ES" dirty="0" smtClean="0"/>
              <a:t> </a:t>
            </a:r>
            <a:r>
              <a:rPr lang="es-ES" dirty="0" err="1" smtClean="0"/>
              <a:t>Canary</a:t>
            </a:r>
            <a:endParaRPr lang="es-ES" dirty="0"/>
          </a:p>
        </p:txBody>
      </p:sp>
      <p:sp>
        <p:nvSpPr>
          <p:cNvPr id="4" name="Text Placeholder 3"/>
          <p:cNvSpPr>
            <a:spLocks noGrp="1"/>
          </p:cNvSpPr>
          <p:nvPr>
            <p:ph type="body" sz="quarter" idx="10"/>
          </p:nvPr>
        </p:nvSpPr>
        <p:spPr/>
        <p:txBody>
          <a:bodyPr/>
          <a:lstStyle/>
          <a:p>
            <a:r>
              <a:rPr lang="es-ES" dirty="0" smtClean="0"/>
              <a:t>Sirve para facilitarnos la tarea de encontrar el origen de un goteo de memoria, siguiendo los </a:t>
            </a:r>
            <a:r>
              <a:rPr lang="es-ES" dirty="0" err="1" smtClean="0"/>
              <a:t>paths</a:t>
            </a:r>
            <a:r>
              <a:rPr lang="es-ES" dirty="0" smtClean="0"/>
              <a:t> hacia atrás.</a:t>
            </a:r>
          </a:p>
          <a:p>
            <a:endParaRPr lang="es-ES" dirty="0"/>
          </a:p>
          <a:p>
            <a:endParaRPr lang="es-ES" dirty="0"/>
          </a:p>
          <a:p>
            <a:endParaRPr lang="es-ES" dirty="0" smtClean="0"/>
          </a:p>
          <a:p>
            <a:endParaRPr lang="es-ES" dirty="0"/>
          </a:p>
        </p:txBody>
      </p:sp>
    </p:spTree>
    <p:extLst>
      <p:ext uri="{BB962C8B-B14F-4D97-AF65-F5344CB8AC3E}">
        <p14:creationId xmlns:p14="http://schemas.microsoft.com/office/powerpoint/2010/main" val="2735538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8</a:t>
            </a:r>
            <a:endParaRPr lang="es-ES" dirty="0"/>
          </a:p>
        </p:txBody>
      </p:sp>
      <p:sp>
        <p:nvSpPr>
          <p:cNvPr id="3" name="Title 2"/>
          <p:cNvSpPr>
            <a:spLocks noGrp="1"/>
          </p:cNvSpPr>
          <p:nvPr>
            <p:ph type="title"/>
          </p:nvPr>
        </p:nvSpPr>
        <p:spPr/>
        <p:txBody>
          <a:bodyPr/>
          <a:lstStyle/>
          <a:p>
            <a:r>
              <a:rPr lang="es-ES" dirty="0" smtClean="0"/>
              <a:t>Buenas Practicas</a:t>
            </a:r>
            <a:endParaRPr lang="es-ES" dirty="0"/>
          </a:p>
        </p:txBody>
      </p:sp>
      <p:sp>
        <p:nvSpPr>
          <p:cNvPr id="4" name="Text Placeholder 3"/>
          <p:cNvSpPr>
            <a:spLocks noGrp="1"/>
          </p:cNvSpPr>
          <p:nvPr>
            <p:ph type="body" sz="quarter" idx="10"/>
          </p:nvPr>
        </p:nvSpPr>
        <p:spPr/>
        <p:txBody>
          <a:bodyPr/>
          <a:lstStyle/>
          <a:p>
            <a:r>
              <a:rPr lang="es-ES" dirty="0" smtClean="0"/>
              <a:t>-Usar Data </a:t>
            </a:r>
            <a:r>
              <a:rPr lang="es-ES" dirty="0" err="1" smtClean="0"/>
              <a:t>Binding</a:t>
            </a:r>
            <a:r>
              <a:rPr lang="es-ES" dirty="0" smtClean="0"/>
              <a:t>!! Otro puto motivo más, los goteos de memoria pueden ser nivel 1 o nivel 27(</a:t>
            </a:r>
            <a:r>
              <a:rPr lang="es-ES" dirty="0" err="1" smtClean="0"/>
              <a:t>def</a:t>
            </a:r>
            <a:r>
              <a:rPr lang="es-ES" dirty="0" smtClean="0"/>
              <a:t> Con 1) en función de la cantidad de memoria no reutilizable que provocan, evidentemente los mas potentes son siempre los que tienen q ver con la UI. [modo barriendo </a:t>
            </a:r>
            <a:r>
              <a:rPr lang="es-ES" dirty="0" err="1" smtClean="0"/>
              <a:t>pa</a:t>
            </a:r>
            <a:r>
              <a:rPr lang="es-ES" dirty="0" smtClean="0"/>
              <a:t> casa off]</a:t>
            </a:r>
          </a:p>
          <a:p>
            <a:endParaRPr lang="es-ES" dirty="0"/>
          </a:p>
          <a:p>
            <a:r>
              <a:rPr lang="es-ES" dirty="0" smtClean="0"/>
              <a:t>-Uso de </a:t>
            </a:r>
            <a:r>
              <a:rPr lang="es-ES" dirty="0" err="1" smtClean="0"/>
              <a:t>static</a:t>
            </a:r>
            <a:r>
              <a:rPr lang="es-ES" dirty="0" smtClean="0"/>
              <a:t> con sentido. Destruir los objetos(set =</a:t>
            </a:r>
            <a:r>
              <a:rPr lang="es-ES" dirty="0" err="1" smtClean="0"/>
              <a:t>null</a:t>
            </a:r>
            <a:r>
              <a:rPr lang="es-ES" dirty="0" smtClean="0"/>
              <a:t>) cuando su contexto sea destruido, esto ya determina al GC que dicho </a:t>
            </a:r>
            <a:r>
              <a:rPr lang="es-ES" dirty="0" err="1" smtClean="0"/>
              <a:t>GC_Route</a:t>
            </a:r>
            <a:r>
              <a:rPr lang="es-ES" dirty="0" smtClean="0"/>
              <a:t> ya no exista y por tanto se desbloquea su reciclado de memoria así como de </a:t>
            </a:r>
            <a:r>
              <a:rPr lang="es-ES" dirty="0" err="1" smtClean="0"/>
              <a:t>tooodas</a:t>
            </a:r>
            <a:r>
              <a:rPr lang="es-ES" dirty="0" smtClean="0"/>
              <a:t> las referencias que contuviese.</a:t>
            </a:r>
          </a:p>
          <a:p>
            <a:endParaRPr lang="es-ES" dirty="0" smtClean="0"/>
          </a:p>
          <a:p>
            <a:endParaRPr lang="es-ES" dirty="0"/>
          </a:p>
          <a:p>
            <a:endParaRPr lang="es-ES" dirty="0"/>
          </a:p>
        </p:txBody>
      </p:sp>
    </p:spTree>
    <p:extLst>
      <p:ext uri="{BB962C8B-B14F-4D97-AF65-F5344CB8AC3E}">
        <p14:creationId xmlns:p14="http://schemas.microsoft.com/office/powerpoint/2010/main" val="1279900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s-ES" dirty="0"/>
          </a:p>
        </p:txBody>
      </p:sp>
      <p:sp>
        <p:nvSpPr>
          <p:cNvPr id="3" name="Title 2"/>
          <p:cNvSpPr>
            <a:spLocks noGrp="1"/>
          </p:cNvSpPr>
          <p:nvPr>
            <p:ph type="title"/>
          </p:nvPr>
        </p:nvSpPr>
        <p:spPr/>
        <p:txBody>
          <a:bodyPr/>
          <a:lstStyle/>
          <a:p>
            <a:r>
              <a:rPr lang="es-ES" dirty="0" err="1" smtClean="0"/>
              <a:t>Indice</a:t>
            </a:r>
            <a:endParaRPr lang="es-ES" dirty="0"/>
          </a:p>
        </p:txBody>
      </p:sp>
      <p:sp>
        <p:nvSpPr>
          <p:cNvPr id="4" name="Text Placeholder 3"/>
          <p:cNvSpPr>
            <a:spLocks noGrp="1"/>
          </p:cNvSpPr>
          <p:nvPr>
            <p:ph type="body" sz="quarter" idx="10"/>
          </p:nvPr>
        </p:nvSpPr>
        <p:spPr/>
        <p:txBody>
          <a:bodyPr/>
          <a:lstStyle/>
          <a:p>
            <a:r>
              <a:rPr lang="es-ES" dirty="0" smtClean="0"/>
              <a:t> </a:t>
            </a:r>
            <a:endParaRPr lang="es-ES" dirty="0"/>
          </a:p>
          <a:p>
            <a:r>
              <a:rPr lang="es-ES" dirty="0" smtClean="0"/>
              <a:t>-    </a:t>
            </a:r>
            <a:r>
              <a:rPr lang="es-ES" dirty="0" smtClean="0"/>
              <a:t>Que </a:t>
            </a:r>
            <a:r>
              <a:rPr lang="es-ES" dirty="0"/>
              <a:t>es un </a:t>
            </a:r>
            <a:r>
              <a:rPr lang="es-ES" dirty="0" err="1"/>
              <a:t>MemoryLeak</a:t>
            </a:r>
            <a:endParaRPr lang="es-ES" dirty="0"/>
          </a:p>
          <a:p>
            <a:pPr marL="342900" indent="-342900">
              <a:buFontTx/>
              <a:buChar char="-"/>
            </a:pPr>
            <a:r>
              <a:rPr lang="es-ES" dirty="0"/>
              <a:t>¿Cómo se produce un </a:t>
            </a:r>
            <a:r>
              <a:rPr lang="es-ES" dirty="0" err="1"/>
              <a:t>Memory</a:t>
            </a:r>
            <a:r>
              <a:rPr lang="es-ES" dirty="0"/>
              <a:t> </a:t>
            </a:r>
            <a:r>
              <a:rPr lang="es-ES" dirty="0" err="1"/>
              <a:t>Leak</a:t>
            </a:r>
            <a:r>
              <a:rPr lang="es-ES" dirty="0"/>
              <a:t> ½</a:t>
            </a:r>
            <a:endParaRPr lang="es-ES" dirty="0" smtClean="0"/>
          </a:p>
          <a:p>
            <a:pPr marL="342900" indent="-342900">
              <a:buFontTx/>
              <a:buChar char="-"/>
            </a:pPr>
            <a:r>
              <a:rPr lang="es-ES" dirty="0"/>
              <a:t>¿Cómo se ejecuta un programa en </a:t>
            </a:r>
            <a:r>
              <a:rPr lang="es-ES" dirty="0" err="1"/>
              <a:t>Android</a:t>
            </a:r>
            <a:r>
              <a:rPr lang="es-ES" dirty="0"/>
              <a:t>? </a:t>
            </a:r>
            <a:r>
              <a:rPr lang="es-ES" dirty="0" smtClean="0"/>
              <a:t>1/3</a:t>
            </a:r>
          </a:p>
          <a:p>
            <a:pPr marL="342900" indent="-342900">
              <a:buFontTx/>
              <a:buChar char="-"/>
            </a:pPr>
            <a:r>
              <a:rPr lang="es-ES" dirty="0"/>
              <a:t>¿Cómo se ejecuta un programa en </a:t>
            </a:r>
            <a:r>
              <a:rPr lang="es-ES" dirty="0" err="1"/>
              <a:t>Android</a:t>
            </a:r>
            <a:r>
              <a:rPr lang="es-ES" dirty="0"/>
              <a:t>? </a:t>
            </a:r>
            <a:r>
              <a:rPr lang="es-ES" dirty="0" smtClean="0"/>
              <a:t>2/3</a:t>
            </a:r>
          </a:p>
          <a:p>
            <a:pPr marL="342900" indent="-342900">
              <a:buFontTx/>
              <a:buChar char="-"/>
            </a:pPr>
            <a:r>
              <a:rPr lang="es-ES" dirty="0"/>
              <a:t>¿Cómo se ejecuta un programa en </a:t>
            </a:r>
            <a:r>
              <a:rPr lang="es-ES" dirty="0" err="1"/>
              <a:t>Android</a:t>
            </a:r>
            <a:r>
              <a:rPr lang="es-ES" dirty="0"/>
              <a:t>? </a:t>
            </a:r>
            <a:r>
              <a:rPr lang="es-ES" dirty="0" smtClean="0"/>
              <a:t>3/3</a:t>
            </a:r>
          </a:p>
          <a:p>
            <a:pPr marL="342900" indent="-342900">
              <a:buFontTx/>
              <a:buChar char="-"/>
            </a:pPr>
            <a:r>
              <a:rPr lang="es-ES" dirty="0"/>
              <a:t>¿Como es y como es utilizada la Memoria en </a:t>
            </a:r>
            <a:r>
              <a:rPr lang="es-ES" dirty="0" err="1"/>
              <a:t>Android</a:t>
            </a:r>
            <a:r>
              <a:rPr lang="es-ES" dirty="0" smtClean="0"/>
              <a:t>?</a:t>
            </a:r>
          </a:p>
          <a:p>
            <a:pPr marL="342900" indent="-342900">
              <a:buFontTx/>
              <a:buChar char="-"/>
            </a:pPr>
            <a:r>
              <a:rPr lang="es-ES" dirty="0"/>
              <a:t>¿Cómo funciona el GC</a:t>
            </a:r>
            <a:r>
              <a:rPr lang="es-ES" dirty="0" smtClean="0"/>
              <a:t>?</a:t>
            </a:r>
          </a:p>
          <a:p>
            <a:pPr marL="342900" indent="-342900">
              <a:buFontTx/>
              <a:buChar char="-"/>
            </a:pPr>
            <a:r>
              <a:rPr lang="es-ES" dirty="0"/>
              <a:t>¿Cómo se produce un </a:t>
            </a:r>
            <a:r>
              <a:rPr lang="es-ES" dirty="0" err="1"/>
              <a:t>Memory</a:t>
            </a:r>
            <a:r>
              <a:rPr lang="es-ES" dirty="0"/>
              <a:t> </a:t>
            </a:r>
            <a:r>
              <a:rPr lang="es-ES" dirty="0" err="1"/>
              <a:t>Leak</a:t>
            </a:r>
            <a:r>
              <a:rPr lang="es-ES" dirty="0"/>
              <a:t> 2/2</a:t>
            </a:r>
            <a:r>
              <a:rPr lang="es-ES" dirty="0" smtClean="0"/>
              <a:t>?</a:t>
            </a:r>
          </a:p>
          <a:p>
            <a:pPr marL="342900" indent="-342900">
              <a:buFontTx/>
              <a:buChar char="-"/>
            </a:pPr>
            <a:r>
              <a:rPr lang="es-ES" dirty="0" smtClean="0"/>
              <a:t>Herramientas al </a:t>
            </a:r>
            <a:r>
              <a:rPr lang="es-ES" dirty="0"/>
              <a:t>rescate</a:t>
            </a:r>
            <a:endParaRPr lang="es-ES" dirty="0" smtClean="0"/>
          </a:p>
          <a:p>
            <a:pPr marL="342900" indent="-342900">
              <a:buFontTx/>
              <a:buChar char="-"/>
            </a:pPr>
            <a:endParaRPr lang="es-ES" dirty="0" smtClean="0"/>
          </a:p>
          <a:p>
            <a:pPr marL="342900" indent="-342900">
              <a:buFontTx/>
              <a:buChar char="-"/>
            </a:pPr>
            <a:endParaRPr lang="es-ES" dirty="0" smtClean="0"/>
          </a:p>
          <a:p>
            <a:pPr marL="342900" indent="-342900">
              <a:buFontTx/>
              <a:buChar char="-"/>
            </a:pPr>
            <a:endParaRPr lang="es-ES" dirty="0"/>
          </a:p>
        </p:txBody>
      </p:sp>
      <p:sp>
        <p:nvSpPr>
          <p:cNvPr id="14" name="Text Placeholder 3"/>
          <p:cNvSpPr txBox="1">
            <a:spLocks/>
          </p:cNvSpPr>
          <p:nvPr/>
        </p:nvSpPr>
        <p:spPr>
          <a:xfrm>
            <a:off x="1359248" y="1772071"/>
            <a:ext cx="13825536" cy="3015953"/>
          </a:xfrm>
          <a:prstGeom prst="rect">
            <a:avLst/>
          </a:prstGeom>
        </p:spPr>
        <p:txBody>
          <a:bodyPr vert="horz" lIns="0" tIns="0" rIns="0" bIns="0"/>
          <a:lstStyle>
            <a:lvl1pPr marL="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1pPr>
            <a:lvl2pPr marL="4572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2pPr>
            <a:lvl3pPr marL="9144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3pPr>
            <a:lvl4pPr marL="13716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4pPr>
            <a:lvl5pPr marL="18288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243855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4">
                                            <p:txEl>
                                              <p:pRg st="1" end="1"/>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p:cTn id="1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15"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16" dur="1000"/>
                                        <p:tgtEl>
                                          <p:spTgt spid="4">
                                            <p:txEl>
                                              <p:pRg st="2" end="2"/>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p:cTn id="19"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21"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22" dur="1000"/>
                                        <p:tgtEl>
                                          <p:spTgt spid="4">
                                            <p:txEl>
                                              <p:pRg st="3" end="3"/>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p:cTn id="25" dur="10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4" end="4"/>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4" end="4"/>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4" end="4"/>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p:cTn id="31"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5" end="5"/>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p:cTn id="37" dur="1000" fill="hold"/>
                                        <p:tgtEl>
                                          <p:spTgt spid="4">
                                            <p:txEl>
                                              <p:pRg st="6" end="6"/>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6" end="6"/>
                                            </p:txEl>
                                          </p:spTgt>
                                        </p:tgtEl>
                                        <p:attrNameLst>
                                          <p:attrName>ppt_h</p:attrName>
                                        </p:attrNameLst>
                                      </p:cBhvr>
                                      <p:tavLst>
                                        <p:tav tm="0">
                                          <p:val>
                                            <p:fltVal val="0"/>
                                          </p:val>
                                        </p:tav>
                                        <p:tav tm="100000">
                                          <p:val>
                                            <p:strVal val="#ppt_h"/>
                                          </p:val>
                                        </p:tav>
                                      </p:tavLst>
                                    </p:anim>
                                    <p:anim calcmode="lin" valueType="num">
                                      <p:cBhvr>
                                        <p:cTn id="39" dur="1000" fill="hold"/>
                                        <p:tgtEl>
                                          <p:spTgt spid="4">
                                            <p:txEl>
                                              <p:pRg st="6" end="6"/>
                                            </p:txEl>
                                          </p:spTgt>
                                        </p:tgtEl>
                                        <p:attrNameLst>
                                          <p:attrName>style.rotation</p:attrName>
                                        </p:attrNameLst>
                                      </p:cBhvr>
                                      <p:tavLst>
                                        <p:tav tm="0">
                                          <p:val>
                                            <p:fltVal val="90"/>
                                          </p:val>
                                        </p:tav>
                                        <p:tav tm="100000">
                                          <p:val>
                                            <p:fltVal val="0"/>
                                          </p:val>
                                        </p:tav>
                                      </p:tavLst>
                                    </p:anim>
                                    <p:animEffect transition="in" filter="fade">
                                      <p:cBhvr>
                                        <p:cTn id="40" dur="1000"/>
                                        <p:tgtEl>
                                          <p:spTgt spid="4">
                                            <p:txEl>
                                              <p:pRg st="6" end="6"/>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p:cTn id="43"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7" end="7"/>
                                            </p:txEl>
                                          </p:spTgt>
                                        </p:tgtEl>
                                        <p:attrNameLst>
                                          <p:attrName>ppt_h</p:attrName>
                                        </p:attrNameLst>
                                      </p:cBhvr>
                                      <p:tavLst>
                                        <p:tav tm="0">
                                          <p:val>
                                            <p:fltVal val="0"/>
                                          </p:val>
                                        </p:tav>
                                        <p:tav tm="100000">
                                          <p:val>
                                            <p:strVal val="#ppt_h"/>
                                          </p:val>
                                        </p:tav>
                                      </p:tavLst>
                                    </p:anim>
                                    <p:anim calcmode="lin" valueType="num">
                                      <p:cBhvr>
                                        <p:cTn id="45" dur="1000" fill="hold"/>
                                        <p:tgtEl>
                                          <p:spTgt spid="4">
                                            <p:txEl>
                                              <p:pRg st="7" end="7"/>
                                            </p:txEl>
                                          </p:spTgt>
                                        </p:tgtEl>
                                        <p:attrNameLst>
                                          <p:attrName>style.rotation</p:attrName>
                                        </p:attrNameLst>
                                      </p:cBhvr>
                                      <p:tavLst>
                                        <p:tav tm="0">
                                          <p:val>
                                            <p:fltVal val="90"/>
                                          </p:val>
                                        </p:tav>
                                        <p:tav tm="100000">
                                          <p:val>
                                            <p:fltVal val="0"/>
                                          </p:val>
                                        </p:tav>
                                      </p:tavLst>
                                    </p:anim>
                                    <p:animEffect transition="in" filter="fade">
                                      <p:cBhvr>
                                        <p:cTn id="46" dur="1000"/>
                                        <p:tgtEl>
                                          <p:spTgt spid="4">
                                            <p:txEl>
                                              <p:pRg st="7" end="7"/>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p:cTn id="49" dur="10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0" dur="1000" fill="hold"/>
                                        <p:tgtEl>
                                          <p:spTgt spid="4">
                                            <p:txEl>
                                              <p:pRg st="8" end="8"/>
                                            </p:txEl>
                                          </p:spTgt>
                                        </p:tgtEl>
                                        <p:attrNameLst>
                                          <p:attrName>ppt_h</p:attrName>
                                        </p:attrNameLst>
                                      </p:cBhvr>
                                      <p:tavLst>
                                        <p:tav tm="0">
                                          <p:val>
                                            <p:fltVal val="0"/>
                                          </p:val>
                                        </p:tav>
                                        <p:tav tm="100000">
                                          <p:val>
                                            <p:strVal val="#ppt_h"/>
                                          </p:val>
                                        </p:tav>
                                      </p:tavLst>
                                    </p:anim>
                                    <p:anim calcmode="lin" valueType="num">
                                      <p:cBhvr>
                                        <p:cTn id="51" dur="1000" fill="hold"/>
                                        <p:tgtEl>
                                          <p:spTgt spid="4">
                                            <p:txEl>
                                              <p:pRg st="8" end="8"/>
                                            </p:txEl>
                                          </p:spTgt>
                                        </p:tgtEl>
                                        <p:attrNameLst>
                                          <p:attrName>style.rotation</p:attrName>
                                        </p:attrNameLst>
                                      </p:cBhvr>
                                      <p:tavLst>
                                        <p:tav tm="0">
                                          <p:val>
                                            <p:fltVal val="90"/>
                                          </p:val>
                                        </p:tav>
                                        <p:tav tm="100000">
                                          <p:val>
                                            <p:fltVal val="0"/>
                                          </p:val>
                                        </p:tav>
                                      </p:tavLst>
                                    </p:anim>
                                    <p:animEffect transition="in" filter="fade">
                                      <p:cBhvr>
                                        <p:cTn id="52" dur="1000"/>
                                        <p:tgtEl>
                                          <p:spTgt spid="4">
                                            <p:txEl>
                                              <p:pRg st="8" end="8"/>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p:cTn id="55"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56" dur="1000" fill="hold"/>
                                        <p:tgtEl>
                                          <p:spTgt spid="4">
                                            <p:txEl>
                                              <p:pRg st="9" end="9"/>
                                            </p:txEl>
                                          </p:spTgt>
                                        </p:tgtEl>
                                        <p:attrNameLst>
                                          <p:attrName>ppt_h</p:attrName>
                                        </p:attrNameLst>
                                      </p:cBhvr>
                                      <p:tavLst>
                                        <p:tav tm="0">
                                          <p:val>
                                            <p:fltVal val="0"/>
                                          </p:val>
                                        </p:tav>
                                        <p:tav tm="100000">
                                          <p:val>
                                            <p:strVal val="#ppt_h"/>
                                          </p:val>
                                        </p:tav>
                                      </p:tavLst>
                                    </p:anim>
                                    <p:anim calcmode="lin" valueType="num">
                                      <p:cBhvr>
                                        <p:cTn id="57" dur="1000" fill="hold"/>
                                        <p:tgtEl>
                                          <p:spTgt spid="4">
                                            <p:txEl>
                                              <p:pRg st="9" end="9"/>
                                            </p:txEl>
                                          </p:spTgt>
                                        </p:tgtEl>
                                        <p:attrNameLst>
                                          <p:attrName>style.rotation</p:attrName>
                                        </p:attrNameLst>
                                      </p:cBhvr>
                                      <p:tavLst>
                                        <p:tav tm="0">
                                          <p:val>
                                            <p:fltVal val="90"/>
                                          </p:val>
                                        </p:tav>
                                        <p:tav tm="100000">
                                          <p:val>
                                            <p:fltVal val="0"/>
                                          </p:val>
                                        </p:tav>
                                      </p:tavLst>
                                    </p:anim>
                                    <p:animEffect transition="in" filter="fade">
                                      <p:cBhvr>
                                        <p:cTn id="58"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a:t>
            </a:r>
            <a:endParaRPr lang="es-ES" dirty="0"/>
          </a:p>
        </p:txBody>
      </p:sp>
      <p:sp>
        <p:nvSpPr>
          <p:cNvPr id="3" name="Title 2"/>
          <p:cNvSpPr>
            <a:spLocks noGrp="1"/>
          </p:cNvSpPr>
          <p:nvPr>
            <p:ph type="title"/>
          </p:nvPr>
        </p:nvSpPr>
        <p:spPr/>
        <p:txBody>
          <a:bodyPr/>
          <a:lstStyle/>
          <a:p>
            <a:r>
              <a:rPr lang="es-ES" dirty="0" smtClean="0"/>
              <a:t>¿Qué es un </a:t>
            </a:r>
            <a:r>
              <a:rPr lang="es-ES" dirty="0" err="1" smtClean="0"/>
              <a:t>Memory</a:t>
            </a:r>
            <a:r>
              <a:rPr lang="es-ES" dirty="0" smtClean="0"/>
              <a:t> </a:t>
            </a:r>
            <a:r>
              <a:rPr lang="es-ES" dirty="0" err="1" smtClean="0"/>
              <a:t>Leak</a:t>
            </a:r>
            <a:r>
              <a:rPr lang="es-ES" dirty="0" smtClean="0"/>
              <a:t>?</a:t>
            </a:r>
            <a:endParaRPr lang="es-ES" dirty="0"/>
          </a:p>
        </p:txBody>
      </p:sp>
      <p:sp>
        <p:nvSpPr>
          <p:cNvPr id="4" name="Text Placeholder 3"/>
          <p:cNvSpPr>
            <a:spLocks noGrp="1"/>
          </p:cNvSpPr>
          <p:nvPr>
            <p:ph type="body" sz="quarter" idx="10"/>
          </p:nvPr>
        </p:nvSpPr>
        <p:spPr/>
        <p:txBody>
          <a:bodyPr/>
          <a:lstStyle/>
          <a:p>
            <a:r>
              <a:rPr lang="es-ES" dirty="0" smtClean="0"/>
              <a:t>Pues un goteo de memoria de toda la vida ^_^</a:t>
            </a:r>
            <a:endParaRPr lang="es-ES" dirty="0"/>
          </a:p>
          <a:p>
            <a:endParaRPr lang="es-E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736" y="1907704"/>
            <a:ext cx="37147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Placeholder 3"/>
          <p:cNvSpPr txBox="1">
            <a:spLocks/>
          </p:cNvSpPr>
          <p:nvPr/>
        </p:nvSpPr>
        <p:spPr>
          <a:xfrm>
            <a:off x="1359248" y="1772071"/>
            <a:ext cx="13825536" cy="3015953"/>
          </a:xfrm>
          <a:prstGeom prst="rect">
            <a:avLst/>
          </a:prstGeom>
        </p:spPr>
        <p:txBody>
          <a:bodyPr vert="horz" lIns="0" tIns="0" rIns="0" bIns="0"/>
          <a:lstStyle>
            <a:lvl1pPr marL="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1pPr>
            <a:lvl2pPr marL="4572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2pPr>
            <a:lvl3pPr marL="9144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3pPr>
            <a:lvl4pPr marL="13716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4pPr>
            <a:lvl5pPr marL="1828800" indent="0" algn="l" defTabSz="457200" rtl="0" eaLnBrk="1" latinLnBrk="0" hangingPunct="1">
              <a:spcBef>
                <a:spcPct val="20000"/>
              </a:spcBef>
              <a:buFontTx/>
              <a:buNone/>
              <a:defRPr sz="2000" kern="1200">
                <a:solidFill>
                  <a:schemeClr val="tx2">
                    <a:lumMod val="7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dirty="0" smtClean="0"/>
              <a:t>Un goteo de Memoria es un error de </a:t>
            </a:r>
            <a:r>
              <a:rPr lang="es-ES" dirty="0" err="1" smtClean="0"/>
              <a:t>sofware</a:t>
            </a:r>
            <a:r>
              <a:rPr lang="es-ES" dirty="0" smtClean="0"/>
              <a:t> que ocurre cuando un bloque de memoria reservada no es liberada correctamente.</a:t>
            </a:r>
          </a:p>
          <a:p>
            <a:endParaRPr lang="es-ES" dirty="0"/>
          </a:p>
          <a:p>
            <a:r>
              <a:rPr lang="es-ES" dirty="0" smtClean="0"/>
              <a:t>Lo común es en leguajes como C en el que nosotros mismos determinamos estos bloques y directamente alocamos y liberamos esta memoria. En el caso de </a:t>
            </a:r>
            <a:r>
              <a:rPr lang="es-ES" dirty="0" err="1" smtClean="0"/>
              <a:t>Android</a:t>
            </a:r>
            <a:r>
              <a:rPr lang="es-ES" dirty="0" smtClean="0"/>
              <a:t>, nosotros no controlamos la memoria a tan bajo nivel y delegamos la liberación de la memoria en un </a:t>
            </a:r>
            <a:r>
              <a:rPr lang="es-ES" dirty="0" err="1" smtClean="0"/>
              <a:t>Garbage</a:t>
            </a:r>
            <a:r>
              <a:rPr lang="es-ES" dirty="0" smtClean="0"/>
              <a:t> </a:t>
            </a:r>
            <a:r>
              <a:rPr lang="es-ES" dirty="0" err="1" smtClean="0"/>
              <a:t>Collector</a:t>
            </a:r>
            <a:r>
              <a:rPr lang="es-ES" dirty="0"/>
              <a:t>.</a:t>
            </a:r>
            <a:r>
              <a:rPr lang="es-ES" dirty="0" smtClean="0"/>
              <a:t> Se supone que él es capaz de determinar cuando un bloque de memoria ha quedado en desuso, ya que a bajo nivel el código compilado con el Framework de Java</a:t>
            </a:r>
            <a:r>
              <a:rPr lang="es-ES" dirty="0"/>
              <a:t> </a:t>
            </a:r>
            <a:r>
              <a:rPr lang="es-ES" dirty="0" smtClean="0"/>
              <a:t>le indica los </a:t>
            </a:r>
            <a:r>
              <a:rPr lang="es-ES" dirty="0" err="1" smtClean="0"/>
              <a:t>malloc</a:t>
            </a:r>
            <a:r>
              <a:rPr lang="es-ES" dirty="0" smtClean="0"/>
              <a:t>/</a:t>
            </a:r>
            <a:r>
              <a:rPr lang="es-ES" dirty="0" err="1" smtClean="0"/>
              <a:t>freeMalloc</a:t>
            </a:r>
            <a:r>
              <a:rPr lang="es-ES" dirty="0" smtClean="0"/>
              <a:t>. Lo malo es que realmente lo que haga este astuto colector depende del código que nosotros escribamos, y en definitiva se produce el goteo de memoria.  </a:t>
            </a:r>
          </a:p>
          <a:p>
            <a:endParaRPr lang="es-ES" dirty="0"/>
          </a:p>
          <a:p>
            <a:endParaRPr lang="es-ES" dirty="0" smtClean="0"/>
          </a:p>
          <a:p>
            <a:r>
              <a:rPr lang="es-ES" dirty="0" smtClean="0"/>
              <a:t>Recuerdo un </a:t>
            </a:r>
            <a:r>
              <a:rPr lang="es-ES" dirty="0" err="1" smtClean="0"/>
              <a:t>Memory</a:t>
            </a:r>
            <a:r>
              <a:rPr lang="es-ES" dirty="0" smtClean="0"/>
              <a:t> </a:t>
            </a:r>
            <a:r>
              <a:rPr lang="es-ES" dirty="0" err="1" smtClean="0"/>
              <a:t>Leak</a:t>
            </a:r>
            <a:r>
              <a:rPr lang="es-ES" dirty="0" smtClean="0"/>
              <a:t> épico, cuando programaba en C sobre un UNC20(digamos un </a:t>
            </a:r>
            <a:r>
              <a:rPr lang="es-ES" dirty="0" err="1"/>
              <a:t>A</a:t>
            </a:r>
            <a:r>
              <a:rPr lang="es-ES" dirty="0" err="1" smtClean="0"/>
              <a:t>rduino</a:t>
            </a:r>
            <a:r>
              <a:rPr lang="es-ES" dirty="0" smtClean="0"/>
              <a:t> del pasado) como os </a:t>
            </a:r>
            <a:r>
              <a:rPr lang="es-ES" dirty="0" err="1" smtClean="0"/>
              <a:t>podeis</a:t>
            </a:r>
            <a:r>
              <a:rPr lang="es-ES" dirty="0" smtClean="0"/>
              <a:t> imaginar la memoria no es que fuese limitada, era ultra limitada, con lo cual un goteo de memoria significaba un error importante y podía  </a:t>
            </a:r>
            <a:r>
              <a:rPr lang="es-ES" dirty="0" err="1" smtClean="0"/>
              <a:t>convertír</a:t>
            </a:r>
            <a:r>
              <a:rPr lang="es-ES" dirty="0" smtClean="0"/>
              <a:t> al </a:t>
            </a:r>
            <a:r>
              <a:rPr lang="es-ES" dirty="0" err="1" smtClean="0"/>
              <a:t>Device</a:t>
            </a:r>
            <a:r>
              <a:rPr lang="es-ES" dirty="0" smtClean="0"/>
              <a:t> en un pisapapeles carísimo, </a:t>
            </a:r>
            <a:r>
              <a:rPr lang="es-ES" dirty="0" err="1" smtClean="0"/>
              <a:t>jeje</a:t>
            </a:r>
            <a:r>
              <a:rPr lang="es-ES" dirty="0" smtClean="0"/>
              <a:t>. El problema lo producía un </a:t>
            </a:r>
            <a:r>
              <a:rPr lang="es-ES" dirty="0" err="1" smtClean="0"/>
              <a:t>file.close</a:t>
            </a:r>
            <a:r>
              <a:rPr lang="es-ES" dirty="0" smtClean="0"/>
              <a:t>();  propio de C.</a:t>
            </a:r>
          </a:p>
          <a:p>
            <a:endParaRPr lang="es-ES" dirty="0"/>
          </a:p>
        </p:txBody>
      </p:sp>
    </p:spTree>
    <p:extLst>
      <p:ext uri="{BB962C8B-B14F-4D97-AF65-F5344CB8AC3E}">
        <p14:creationId xmlns:p14="http://schemas.microsoft.com/office/powerpoint/2010/main" val="137214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2</a:t>
            </a:r>
            <a:endParaRPr lang="es-ES" dirty="0"/>
          </a:p>
        </p:txBody>
      </p:sp>
      <p:sp>
        <p:nvSpPr>
          <p:cNvPr id="3" name="Title 2"/>
          <p:cNvSpPr>
            <a:spLocks noGrp="1"/>
          </p:cNvSpPr>
          <p:nvPr>
            <p:ph type="title"/>
          </p:nvPr>
        </p:nvSpPr>
        <p:spPr/>
        <p:txBody>
          <a:bodyPr/>
          <a:lstStyle/>
          <a:p>
            <a:r>
              <a:rPr lang="es-ES" dirty="0" smtClean="0"/>
              <a:t>¿Cómo se produce un </a:t>
            </a:r>
            <a:r>
              <a:rPr lang="es-ES" dirty="0" err="1" smtClean="0"/>
              <a:t>Memory</a:t>
            </a:r>
            <a:r>
              <a:rPr lang="es-ES" dirty="0" smtClean="0"/>
              <a:t> </a:t>
            </a:r>
            <a:r>
              <a:rPr lang="es-ES" dirty="0" err="1" smtClean="0"/>
              <a:t>Leak</a:t>
            </a:r>
            <a:r>
              <a:rPr lang="es-ES" dirty="0" smtClean="0"/>
              <a:t> 1/2?</a:t>
            </a:r>
            <a:endParaRPr lang="es-ES" dirty="0"/>
          </a:p>
        </p:txBody>
      </p:sp>
      <p:sp>
        <p:nvSpPr>
          <p:cNvPr id="4" name="Text Placeholder 3"/>
          <p:cNvSpPr>
            <a:spLocks noGrp="1"/>
          </p:cNvSpPr>
          <p:nvPr>
            <p:ph type="body" sz="quarter" idx="10"/>
          </p:nvPr>
        </p:nvSpPr>
        <p:spPr/>
        <p:txBody>
          <a:bodyPr/>
          <a:lstStyle/>
          <a:p>
            <a:r>
              <a:rPr lang="es-ES" dirty="0" smtClean="0"/>
              <a:t>En Java en general y el </a:t>
            </a:r>
            <a:r>
              <a:rPr lang="es-ES" dirty="0" err="1" smtClean="0"/>
              <a:t>Android</a:t>
            </a:r>
            <a:r>
              <a:rPr lang="es-ES" dirty="0" smtClean="0"/>
              <a:t> en particula</a:t>
            </a:r>
            <a:r>
              <a:rPr lang="es-ES" dirty="0" smtClean="0"/>
              <a:t>r la gestión de la memoria recae sobre un elemento externo al desarrollador y el control sobre el mismo es un tanto indirecto. El responsable de liberar la memoria que ya no usamos es el </a:t>
            </a:r>
            <a:r>
              <a:rPr lang="es-ES" dirty="0" err="1" smtClean="0"/>
              <a:t>Garbage</a:t>
            </a:r>
            <a:r>
              <a:rPr lang="es-ES" dirty="0" smtClean="0"/>
              <a:t> </a:t>
            </a:r>
            <a:r>
              <a:rPr lang="es-ES" dirty="0" err="1" smtClean="0"/>
              <a:t>Collector</a:t>
            </a:r>
            <a:r>
              <a:rPr lang="es-ES" dirty="0" smtClean="0"/>
              <a:t>.</a:t>
            </a:r>
          </a:p>
          <a:p>
            <a:r>
              <a:rPr lang="es-ES" dirty="0" smtClean="0"/>
              <a:t> </a:t>
            </a:r>
          </a:p>
          <a:p>
            <a:r>
              <a:rPr lang="es-ES" dirty="0" smtClean="0"/>
              <a:t>Por lo tanto la culpa es de:</a:t>
            </a:r>
          </a:p>
          <a:p>
            <a:endParaRPr lang="es-ES" dirty="0"/>
          </a:p>
          <a:p>
            <a:r>
              <a:rPr lang="es-ES" dirty="0" smtClean="0"/>
              <a:t>Realmente El GC no es culpable de nada el simplemente </a:t>
            </a:r>
            <a:r>
              <a:rPr lang="es-ES" dirty="0" err="1" smtClean="0"/>
              <a:t>actua</a:t>
            </a:r>
            <a:r>
              <a:rPr lang="es-ES" dirty="0" smtClean="0"/>
              <a:t> tan y como nosotros los programadores, los del API de </a:t>
            </a:r>
            <a:r>
              <a:rPr lang="es-ES" dirty="0" err="1" smtClean="0"/>
              <a:t>Android</a:t>
            </a:r>
            <a:r>
              <a:rPr lang="es-ES" dirty="0" smtClean="0"/>
              <a:t> y también nosotros le decimos que debe actuar. Digamos que es como si a un </a:t>
            </a:r>
            <a:r>
              <a:rPr lang="es-ES" dirty="0" err="1" smtClean="0"/>
              <a:t>parseador</a:t>
            </a:r>
            <a:r>
              <a:rPr lang="es-ES" dirty="0" smtClean="0"/>
              <a:t> de JSON le pasamos un </a:t>
            </a:r>
            <a:r>
              <a:rPr lang="es-ES" dirty="0" err="1" smtClean="0"/>
              <a:t>xml</a:t>
            </a:r>
            <a:r>
              <a:rPr lang="es-ES" dirty="0" smtClean="0"/>
              <a:t> y peta, la culpa no es del </a:t>
            </a:r>
            <a:r>
              <a:rPr lang="es-ES" dirty="0" err="1" smtClean="0"/>
              <a:t>parser</a:t>
            </a:r>
            <a:r>
              <a:rPr lang="es-ES" dirty="0" smtClean="0"/>
              <a:t> es de los que configuramos ese </a:t>
            </a:r>
            <a:r>
              <a:rPr lang="es-ES" dirty="0" err="1" smtClean="0"/>
              <a:t>parser</a:t>
            </a:r>
            <a:r>
              <a:rPr lang="es-ES" dirty="0" smtClean="0"/>
              <a:t>. Vamos a ver como funciona el GC y des esta forma hacer las cosas como el GC  las espera y así no se produzcan estos </a:t>
            </a:r>
            <a:r>
              <a:rPr lang="es-ES" dirty="0" err="1" smtClean="0"/>
              <a:t>goteso</a:t>
            </a:r>
            <a:r>
              <a:rPr lang="es-ES" dirty="0" smtClean="0"/>
              <a:t>. </a:t>
            </a:r>
          </a:p>
          <a:p>
            <a:endParaRPr lang="es-ES" dirty="0"/>
          </a:p>
          <a:p>
            <a:endParaRPr lang="es-ES" dirty="0" smtClean="0"/>
          </a:p>
          <a:p>
            <a:r>
              <a:rPr lang="es-ES" dirty="0" smtClean="0"/>
              <a:t>Antes de continuar con como se produce un goteo de memoria debemos refrescar o conocer unos temas para entender realmente el problema ^_^</a:t>
            </a:r>
          </a:p>
          <a:p>
            <a:endParaRPr lang="es-ES" dirty="0" smtClean="0"/>
          </a:p>
          <a:p>
            <a:endParaRPr lang="es-E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704" y="2483768"/>
            <a:ext cx="36671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603" y="2483768"/>
            <a:ext cx="4671917" cy="3102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379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300"/>
                                  </p:stCondLst>
                                  <p:childTnLst>
                                    <p:set>
                                      <p:cBhvr>
                                        <p:cTn id="10"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2" name="grito.wav"/>
                                        </p:tgtEl>
                                      </p:cMediaNode>
                                    </p:audio>
                                  </p:sub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2051"/>
                                        </p:tgtEl>
                                        <p:attrNameLst>
                                          <p:attrName>ppt_w</p:attrName>
                                        </p:attrNameLst>
                                      </p:cBhvr>
                                      <p:tavLst>
                                        <p:tav tm="0">
                                          <p:val>
                                            <p:strVal val="ppt_w"/>
                                          </p:val>
                                        </p:tav>
                                        <p:tav tm="100000">
                                          <p:val>
                                            <p:fltVal val="0"/>
                                          </p:val>
                                        </p:tav>
                                      </p:tavLst>
                                    </p:anim>
                                    <p:anim calcmode="lin" valueType="num">
                                      <p:cBhvr>
                                        <p:cTn id="23" dur="1000"/>
                                        <p:tgtEl>
                                          <p:spTgt spid="2051"/>
                                        </p:tgtEl>
                                        <p:attrNameLst>
                                          <p:attrName>ppt_h</p:attrName>
                                        </p:attrNameLst>
                                      </p:cBhvr>
                                      <p:tavLst>
                                        <p:tav tm="0">
                                          <p:val>
                                            <p:strVal val="ppt_h"/>
                                          </p:val>
                                        </p:tav>
                                        <p:tav tm="100000">
                                          <p:val>
                                            <p:fltVal val="0"/>
                                          </p:val>
                                        </p:tav>
                                      </p:tavLst>
                                    </p:anim>
                                    <p:anim calcmode="lin" valueType="num">
                                      <p:cBhvr>
                                        <p:cTn id="24" dur="1000"/>
                                        <p:tgtEl>
                                          <p:spTgt spid="2051"/>
                                        </p:tgtEl>
                                        <p:attrNameLst>
                                          <p:attrName>style.rotation</p:attrName>
                                        </p:attrNameLst>
                                      </p:cBhvr>
                                      <p:tavLst>
                                        <p:tav tm="0">
                                          <p:val>
                                            <p:fltVal val="0"/>
                                          </p:val>
                                        </p:tav>
                                        <p:tav tm="100000">
                                          <p:val>
                                            <p:fltVal val="90"/>
                                          </p:val>
                                        </p:tav>
                                      </p:tavLst>
                                    </p:anim>
                                    <p:animEffect transition="out" filter="fade">
                                      <p:cBhvr>
                                        <p:cTn id="25" dur="1000"/>
                                        <p:tgtEl>
                                          <p:spTgt spid="2051"/>
                                        </p:tgtEl>
                                      </p:cBhvr>
                                    </p:animEffect>
                                    <p:set>
                                      <p:cBhvr>
                                        <p:cTn id="26" dur="1" fill="hold">
                                          <p:stCondLst>
                                            <p:cond delay="999"/>
                                          </p:stCondLst>
                                        </p:cTn>
                                        <p:tgtEl>
                                          <p:spTgt spid="205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3</a:t>
            </a:r>
            <a:endParaRPr lang="es-ES" dirty="0"/>
          </a:p>
        </p:txBody>
      </p:sp>
      <p:sp>
        <p:nvSpPr>
          <p:cNvPr id="3" name="Title 2"/>
          <p:cNvSpPr>
            <a:spLocks noGrp="1"/>
          </p:cNvSpPr>
          <p:nvPr>
            <p:ph type="title"/>
          </p:nvPr>
        </p:nvSpPr>
        <p:spPr/>
        <p:txBody>
          <a:bodyPr/>
          <a:lstStyle/>
          <a:p>
            <a:r>
              <a:rPr lang="es-ES" dirty="0" smtClean="0"/>
              <a:t>¿Cómo se ejecuta un programa en </a:t>
            </a:r>
            <a:r>
              <a:rPr lang="es-ES" dirty="0" err="1" smtClean="0"/>
              <a:t>Android</a:t>
            </a:r>
            <a:r>
              <a:rPr lang="es-ES" dirty="0" smtClean="0"/>
              <a:t>? 1/3</a:t>
            </a:r>
            <a:endParaRPr lang="es-ES" dirty="0"/>
          </a:p>
        </p:txBody>
      </p:sp>
      <p:sp>
        <p:nvSpPr>
          <p:cNvPr id="4" name="Text Placeholder 3"/>
          <p:cNvSpPr>
            <a:spLocks noGrp="1"/>
          </p:cNvSpPr>
          <p:nvPr>
            <p:ph type="body" sz="quarter" idx="10"/>
          </p:nvPr>
        </p:nvSpPr>
        <p:spPr/>
        <p:txBody>
          <a:bodyPr/>
          <a:lstStyle/>
          <a:p>
            <a:r>
              <a:rPr lang="es-ES" dirty="0"/>
              <a:t>En Java la gestión de la memoria </a:t>
            </a:r>
            <a:r>
              <a:rPr lang="es-ES" dirty="0" err="1"/>
              <a:t>recaee</a:t>
            </a:r>
            <a:r>
              <a:rPr lang="es-ES" dirty="0"/>
              <a:t> en su </a:t>
            </a:r>
            <a:r>
              <a:rPr lang="es-ES" dirty="0" err="1"/>
              <a:t>framework</a:t>
            </a:r>
            <a:r>
              <a:rPr lang="es-ES" dirty="0"/>
              <a:t> </a:t>
            </a:r>
            <a:r>
              <a:rPr lang="es-ES" b="1" dirty="0" smtClean="0"/>
              <a:t>JVM</a:t>
            </a:r>
            <a:r>
              <a:rPr lang="es-ES" dirty="0"/>
              <a:t>, en </a:t>
            </a:r>
            <a:r>
              <a:rPr lang="es-ES" dirty="0" err="1"/>
              <a:t>Android</a:t>
            </a:r>
            <a:r>
              <a:rPr lang="es-ES" dirty="0"/>
              <a:t> tenemos también esta pieza, se llama </a:t>
            </a:r>
            <a:r>
              <a:rPr lang="es-ES" b="1" dirty="0" err="1"/>
              <a:t>Dalvik</a:t>
            </a:r>
            <a:r>
              <a:rPr lang="es-ES" dirty="0"/>
              <a:t> </a:t>
            </a:r>
            <a:r>
              <a:rPr lang="es-ES" b="1" dirty="0" smtClean="0"/>
              <a:t>(DVM)</a:t>
            </a:r>
            <a:r>
              <a:rPr lang="es-ES" dirty="0" smtClean="0"/>
              <a:t> </a:t>
            </a:r>
            <a:r>
              <a:rPr lang="es-ES" dirty="0"/>
              <a:t>y en versiones </a:t>
            </a:r>
            <a:r>
              <a:rPr lang="es-ES" dirty="0" err="1"/>
              <a:t>Lollipop</a:t>
            </a:r>
            <a:r>
              <a:rPr lang="es-ES" dirty="0"/>
              <a:t> y superiores ha sido sustituida por </a:t>
            </a:r>
            <a:r>
              <a:rPr lang="es-ES" b="1" dirty="0" err="1"/>
              <a:t>Android</a:t>
            </a:r>
            <a:r>
              <a:rPr lang="es-ES" b="1" dirty="0"/>
              <a:t> </a:t>
            </a:r>
            <a:r>
              <a:rPr lang="es-ES" b="1" dirty="0" err="1"/>
              <a:t>Runtime</a:t>
            </a:r>
            <a:r>
              <a:rPr lang="es-ES" b="1" dirty="0"/>
              <a:t>, ART</a:t>
            </a:r>
            <a:r>
              <a:rPr lang="es-ES" dirty="0"/>
              <a:t>. ART continua en </a:t>
            </a:r>
          </a:p>
          <a:p>
            <a:r>
              <a:rPr lang="es-ES" dirty="0"/>
              <a:t>modo beta, pero es </a:t>
            </a:r>
            <a:r>
              <a:rPr lang="es-ES" dirty="0" err="1" smtClean="0"/>
              <a:t>habilitable</a:t>
            </a:r>
            <a:r>
              <a:rPr lang="es-ES" dirty="0" smtClean="0"/>
              <a:t> </a:t>
            </a:r>
            <a:r>
              <a:rPr lang="es-ES" dirty="0"/>
              <a:t>a partir de 4.4 en opciones de desarrollador--&gt;</a:t>
            </a:r>
            <a:r>
              <a:rPr lang="es-ES" dirty="0" err="1"/>
              <a:t>select</a:t>
            </a:r>
            <a:r>
              <a:rPr lang="es-ES" dirty="0"/>
              <a:t> </a:t>
            </a:r>
            <a:r>
              <a:rPr lang="es-ES" dirty="0" err="1"/>
              <a:t>runtime</a:t>
            </a:r>
            <a:r>
              <a:rPr lang="es-ES" dirty="0"/>
              <a:t>.</a:t>
            </a:r>
          </a:p>
          <a:p>
            <a:r>
              <a:rPr lang="es-ES" dirty="0" smtClean="0"/>
              <a:t> </a:t>
            </a:r>
            <a:endParaRPr lang="es" dirty="0"/>
          </a:p>
          <a:p>
            <a:r>
              <a:rPr lang="es-ES" b="1" dirty="0" err="1"/>
              <a:t>Dalvik</a:t>
            </a:r>
            <a:r>
              <a:rPr lang="es-ES" dirty="0"/>
              <a:t> lo que hace realmente es ejecutar el </a:t>
            </a:r>
            <a:r>
              <a:rPr lang="es-ES" dirty="0" smtClean="0"/>
              <a:t>código </a:t>
            </a:r>
            <a:r>
              <a:rPr lang="es-ES" dirty="0"/>
              <a:t>a través de su </a:t>
            </a:r>
            <a:r>
              <a:rPr lang="es-ES" dirty="0" smtClean="0"/>
              <a:t>MV, </a:t>
            </a:r>
            <a:r>
              <a:rPr lang="es-ES" dirty="0"/>
              <a:t>teniendo el </a:t>
            </a:r>
            <a:r>
              <a:rPr lang="es-ES" dirty="0" smtClean="0"/>
              <a:t>código no en lenguaje máquina, si </a:t>
            </a:r>
            <a:r>
              <a:rPr lang="es-ES" dirty="0"/>
              <a:t>no en un protocolo propio llamado "</a:t>
            </a:r>
            <a:r>
              <a:rPr lang="es-ES" dirty="0" err="1" smtClean="0"/>
              <a:t>bytecode</a:t>
            </a:r>
            <a:r>
              <a:rPr lang="es-ES" dirty="0" smtClean="0"/>
              <a:t>« que va  </a:t>
            </a:r>
            <a:r>
              <a:rPr lang="es-ES" dirty="0"/>
              <a:t>en formato </a:t>
            </a:r>
            <a:r>
              <a:rPr lang="es-ES" dirty="0" err="1" smtClean="0"/>
              <a:t>DEX.Lo</a:t>
            </a:r>
            <a:r>
              <a:rPr lang="es-ES" dirty="0" smtClean="0"/>
              <a:t> cual le capacita a ejecutarse en cualquier sistema independientemente de la arquitectura del procesador(ARM, X86). </a:t>
            </a:r>
            <a:endParaRPr lang="es-ES" dirty="0"/>
          </a:p>
          <a:p>
            <a:r>
              <a:rPr lang="es-ES" dirty="0"/>
              <a:t>En definitiva esto no ejecuta el </a:t>
            </a:r>
            <a:r>
              <a:rPr lang="es-ES" dirty="0" smtClean="0"/>
              <a:t>código </a:t>
            </a:r>
            <a:r>
              <a:rPr lang="es-ES" dirty="0"/>
              <a:t>compilado en </a:t>
            </a:r>
            <a:r>
              <a:rPr lang="es-ES" dirty="0" smtClean="0"/>
              <a:t>lenguaje maquina </a:t>
            </a:r>
            <a:r>
              <a:rPr lang="es-ES" dirty="0"/>
              <a:t>directamente en el procesador</a:t>
            </a:r>
          </a:p>
          <a:p>
            <a:r>
              <a:rPr lang="es-ES" dirty="0"/>
              <a:t>si no que al hacerlo en su maquina virtual, digamos que realmente es una </a:t>
            </a:r>
            <a:r>
              <a:rPr lang="es-ES" dirty="0" smtClean="0"/>
              <a:t>ejecución </a:t>
            </a:r>
            <a:r>
              <a:rPr lang="es-ES" dirty="0"/>
              <a:t>de </a:t>
            </a:r>
            <a:r>
              <a:rPr lang="es-ES" dirty="0" smtClean="0"/>
              <a:t>código </a:t>
            </a:r>
            <a:r>
              <a:rPr lang="es-ES" dirty="0"/>
              <a:t>interpretado. Esto hace que el rendimiento sea peor, pero permite ejecutar el mismo </a:t>
            </a:r>
            <a:r>
              <a:rPr lang="es-ES" dirty="0" smtClean="0"/>
              <a:t>«</a:t>
            </a:r>
            <a:r>
              <a:rPr lang="es-ES" dirty="0" err="1" smtClean="0"/>
              <a:t>byteCode</a:t>
            </a:r>
            <a:r>
              <a:rPr lang="es-ES" dirty="0" smtClean="0"/>
              <a:t>» en </a:t>
            </a:r>
            <a:r>
              <a:rPr lang="es-ES" dirty="0"/>
              <a:t>dispositivos muy diferentes.</a:t>
            </a:r>
          </a:p>
          <a:p>
            <a:r>
              <a:rPr lang="es-ES" dirty="0" smtClean="0"/>
              <a:t>Realmente </a:t>
            </a:r>
            <a:r>
              <a:rPr lang="es-ES" dirty="0"/>
              <a:t>no todo el </a:t>
            </a:r>
            <a:r>
              <a:rPr lang="es-ES" dirty="0" smtClean="0"/>
              <a:t>código </a:t>
            </a:r>
            <a:r>
              <a:rPr lang="es-ES" dirty="0"/>
              <a:t>es "interpretado" hay una parte del </a:t>
            </a:r>
            <a:r>
              <a:rPr lang="es-ES" dirty="0" smtClean="0"/>
              <a:t>código </a:t>
            </a:r>
            <a:r>
              <a:rPr lang="es-ES" dirty="0"/>
              <a:t>que sí se compila en lenguaje maquina del dispositivo concreto, esto lo hace mediante el famoso “</a:t>
            </a:r>
            <a:r>
              <a:rPr lang="es-ES" dirty="0" err="1"/>
              <a:t>Just</a:t>
            </a:r>
            <a:r>
              <a:rPr lang="es-ES" dirty="0"/>
              <a:t>-In-Time” (JIT), que traduce el </a:t>
            </a:r>
            <a:r>
              <a:rPr lang="es-ES" dirty="0" err="1"/>
              <a:t>bytecode</a:t>
            </a:r>
            <a:r>
              <a:rPr lang="es-ES" dirty="0"/>
              <a:t> a </a:t>
            </a:r>
            <a:r>
              <a:rPr lang="es-ES" dirty="0" err="1"/>
              <a:t>codigo</a:t>
            </a:r>
            <a:r>
              <a:rPr lang="es-ES" dirty="0"/>
              <a:t> maquina </a:t>
            </a:r>
            <a:r>
              <a:rPr lang="es-ES" dirty="0" smtClean="0"/>
              <a:t>ejecutable directamente </a:t>
            </a:r>
            <a:r>
              <a:rPr lang="es-ES" dirty="0"/>
              <a:t>por el procesador </a:t>
            </a:r>
            <a:r>
              <a:rPr lang="es-ES" dirty="0" smtClean="0"/>
              <a:t>físico </a:t>
            </a:r>
            <a:r>
              <a:rPr lang="es-ES" dirty="0"/>
              <a:t>del dispositivo. </a:t>
            </a:r>
            <a:endParaRPr lang="es-ES" dirty="0" smtClean="0"/>
          </a:p>
          <a:p>
            <a:r>
              <a:rPr lang="es-ES" dirty="0" smtClean="0"/>
              <a:t>Como </a:t>
            </a:r>
            <a:r>
              <a:rPr lang="es-ES" dirty="0"/>
              <a:t>IOS y WP siempre ejecutan lenguaje maquina, son mucho más rápidos y por eso </a:t>
            </a:r>
            <a:r>
              <a:rPr lang="es-ES" b="1" dirty="0" err="1"/>
              <a:t>Dalvik</a:t>
            </a:r>
            <a:r>
              <a:rPr lang="es-ES" dirty="0"/>
              <a:t> ha sufrido cantidad de críticas, incluso una denuncia por Oracle que acusa a </a:t>
            </a:r>
            <a:r>
              <a:rPr lang="es-ES" dirty="0" smtClean="0"/>
              <a:t>Google </a:t>
            </a:r>
            <a:r>
              <a:rPr lang="es-ES" dirty="0"/>
              <a:t>de robarles el </a:t>
            </a:r>
            <a:r>
              <a:rPr lang="es-ES" dirty="0" smtClean="0"/>
              <a:t>código </a:t>
            </a:r>
            <a:r>
              <a:rPr lang="es-ES" dirty="0"/>
              <a:t>fuente, </a:t>
            </a:r>
            <a:r>
              <a:rPr lang="es-ES" dirty="0" smtClean="0"/>
              <a:t>de lo que</a:t>
            </a:r>
            <a:endParaRPr lang="es-ES" dirty="0"/>
          </a:p>
          <a:p>
            <a:r>
              <a:rPr lang="es-ES" dirty="0"/>
              <a:t>finalmente acabo siendo el Java SE de </a:t>
            </a:r>
            <a:r>
              <a:rPr lang="es-ES" dirty="0" smtClean="0"/>
              <a:t>Oracle.</a:t>
            </a:r>
            <a:r>
              <a:rPr lang="es-ES" dirty="0" smtClean="0"/>
              <a:t> </a:t>
            </a:r>
            <a:endParaRPr lang="es-ES" dirty="0"/>
          </a:p>
        </p:txBody>
      </p:sp>
    </p:spTree>
    <p:extLst>
      <p:ext uri="{BB962C8B-B14F-4D97-AF65-F5344CB8AC3E}">
        <p14:creationId xmlns:p14="http://schemas.microsoft.com/office/powerpoint/2010/main" val="392954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4</a:t>
            </a:r>
            <a:endParaRPr lang="es-ES" dirty="0"/>
          </a:p>
        </p:txBody>
      </p:sp>
      <p:sp>
        <p:nvSpPr>
          <p:cNvPr id="3" name="Title 2"/>
          <p:cNvSpPr>
            <a:spLocks noGrp="1"/>
          </p:cNvSpPr>
          <p:nvPr>
            <p:ph type="title"/>
          </p:nvPr>
        </p:nvSpPr>
        <p:spPr/>
        <p:txBody>
          <a:bodyPr/>
          <a:lstStyle/>
          <a:p>
            <a:r>
              <a:rPr lang="es-ES" dirty="0" smtClean="0"/>
              <a:t>¿Cómo se ejecuta un programa en </a:t>
            </a:r>
            <a:r>
              <a:rPr lang="es-ES" dirty="0" err="1" smtClean="0"/>
              <a:t>Android</a:t>
            </a:r>
            <a:r>
              <a:rPr lang="es-ES" dirty="0" smtClean="0"/>
              <a:t>? 2/3</a:t>
            </a:r>
            <a:endParaRPr lang="es-ES" dirty="0"/>
          </a:p>
        </p:txBody>
      </p:sp>
      <p:sp>
        <p:nvSpPr>
          <p:cNvPr id="4" name="Text Placeholder 3"/>
          <p:cNvSpPr>
            <a:spLocks noGrp="1"/>
          </p:cNvSpPr>
          <p:nvPr>
            <p:ph type="body" sz="quarter" idx="10"/>
          </p:nvPr>
        </p:nvSpPr>
        <p:spPr/>
        <p:txBody>
          <a:bodyPr/>
          <a:lstStyle/>
          <a:p>
            <a:r>
              <a:rPr lang="es-ES" dirty="0"/>
              <a:t>Ahora el nuevo </a:t>
            </a:r>
            <a:r>
              <a:rPr lang="es-ES" b="1" dirty="0" err="1"/>
              <a:t>Android</a:t>
            </a:r>
            <a:r>
              <a:rPr lang="es-ES" b="1" dirty="0"/>
              <a:t> </a:t>
            </a:r>
            <a:r>
              <a:rPr lang="es-ES" b="1" dirty="0" err="1" smtClean="0"/>
              <a:t>Runtime</a:t>
            </a:r>
            <a:r>
              <a:rPr lang="es-ES" b="1" dirty="0" smtClean="0"/>
              <a:t> ART</a:t>
            </a:r>
            <a:r>
              <a:rPr lang="es-ES" dirty="0" smtClean="0"/>
              <a:t>, </a:t>
            </a:r>
            <a:r>
              <a:rPr lang="es-ES" dirty="0"/>
              <a:t>olvida los tiempos del </a:t>
            </a:r>
            <a:r>
              <a:rPr lang="es-ES" dirty="0" smtClean="0"/>
              <a:t>JIT(compilación </a:t>
            </a:r>
            <a:r>
              <a:rPr lang="es-ES" dirty="0"/>
              <a:t>en el momento)  </a:t>
            </a:r>
            <a:r>
              <a:rPr lang="es-ES" dirty="0" smtClean="0"/>
              <a:t>y hace </a:t>
            </a:r>
            <a:r>
              <a:rPr lang="es-ES" dirty="0"/>
              <a:t>como  IOS y WP . Compila todo el código a </a:t>
            </a:r>
            <a:r>
              <a:rPr lang="es-ES" dirty="0" smtClean="0"/>
              <a:t>código </a:t>
            </a:r>
            <a:r>
              <a:rPr lang="es-ES" dirty="0"/>
              <a:t>Nativo en el momento de la </a:t>
            </a:r>
            <a:r>
              <a:rPr lang="es-ES" dirty="0" smtClean="0"/>
              <a:t>instalación, </a:t>
            </a:r>
            <a:r>
              <a:rPr lang="es-ES" dirty="0"/>
              <a:t>esto lo hace mediante el "AOT"  “</a:t>
            </a:r>
            <a:r>
              <a:rPr lang="es-ES" dirty="0" err="1"/>
              <a:t>Ahead</a:t>
            </a:r>
            <a:r>
              <a:rPr lang="es-ES" dirty="0"/>
              <a:t>-Of-Time”, </a:t>
            </a:r>
            <a:r>
              <a:rPr lang="es-ES" dirty="0" smtClean="0"/>
              <a:t>compilación </a:t>
            </a:r>
            <a:r>
              <a:rPr lang="es-ES" dirty="0"/>
              <a:t>previa</a:t>
            </a:r>
            <a:r>
              <a:rPr lang="es-ES" dirty="0" smtClean="0"/>
              <a:t>.  </a:t>
            </a:r>
            <a:endParaRPr lang="es-ES" dirty="0"/>
          </a:p>
          <a:p>
            <a:r>
              <a:rPr lang="es-ES" dirty="0"/>
              <a:t>Los Pros:</a:t>
            </a:r>
          </a:p>
          <a:p>
            <a:r>
              <a:rPr lang="es-ES" dirty="0"/>
              <a:t>-</a:t>
            </a:r>
            <a:r>
              <a:rPr lang="es-ES" dirty="0" err="1"/>
              <a:t>Android</a:t>
            </a:r>
            <a:r>
              <a:rPr lang="es-ES" dirty="0"/>
              <a:t> no tiene que instanciar una MV, Solo se compila una vez y listo, este proceso no se tiene que </a:t>
            </a:r>
            <a:r>
              <a:rPr lang="es-ES" dirty="0" smtClean="0"/>
              <a:t>repetir. </a:t>
            </a:r>
            <a:endParaRPr lang="es-ES" dirty="0"/>
          </a:p>
          <a:p>
            <a:r>
              <a:rPr lang="es-ES" dirty="0" smtClean="0"/>
              <a:t>-Las </a:t>
            </a:r>
            <a:r>
              <a:rPr lang="es-ES" dirty="0"/>
              <a:t>aplicaciones ahora pueden iniciar más rápido ya que al no tener q instanciar la MV. </a:t>
            </a:r>
          </a:p>
          <a:p>
            <a:r>
              <a:rPr lang="es-ES" dirty="0"/>
              <a:t>-Eliminar la MV repercute positivamente en : reducción en el consumo de los recursos de </a:t>
            </a:r>
            <a:r>
              <a:rPr lang="es-ES" dirty="0" err="1"/>
              <a:t>Android</a:t>
            </a:r>
            <a:r>
              <a:rPr lang="es-ES" dirty="0"/>
              <a:t> como lo es el procesador, memoria y batería.</a:t>
            </a:r>
          </a:p>
          <a:p>
            <a:r>
              <a:rPr lang="es-ES" dirty="0"/>
              <a:t> -Vacilar a Oracle </a:t>
            </a:r>
            <a:r>
              <a:rPr lang="es-ES" dirty="0" err="1"/>
              <a:t>desmancandose</a:t>
            </a:r>
            <a:r>
              <a:rPr lang="es-ES" dirty="0"/>
              <a:t> </a:t>
            </a:r>
            <a:r>
              <a:rPr lang="es-ES" dirty="0" err="1"/>
              <a:t>completemente</a:t>
            </a:r>
            <a:r>
              <a:rPr lang="es-ES" dirty="0"/>
              <a:t> de Java SE(la denuncia de 2012 continua)</a:t>
            </a:r>
          </a:p>
          <a:p>
            <a:r>
              <a:rPr lang="es-ES" dirty="0"/>
              <a:t>-Es </a:t>
            </a:r>
            <a:r>
              <a:rPr lang="es-ES" dirty="0" err="1"/>
              <a:t>retrocompatible</a:t>
            </a:r>
            <a:r>
              <a:rPr lang="es-ES" dirty="0"/>
              <a:t> con dispositivos </a:t>
            </a:r>
            <a:r>
              <a:rPr lang="es-ES" dirty="0" err="1"/>
              <a:t>kitkat</a:t>
            </a:r>
            <a:r>
              <a:rPr lang="es-ES" dirty="0"/>
              <a:t> y anteriores.</a:t>
            </a:r>
          </a:p>
          <a:p>
            <a:r>
              <a:rPr lang="es-ES" dirty="0"/>
              <a:t>Las contras:</a:t>
            </a:r>
          </a:p>
          <a:p>
            <a:r>
              <a:rPr lang="es-ES" dirty="0"/>
              <a:t>-Las </a:t>
            </a:r>
            <a:r>
              <a:rPr lang="es-ES" dirty="0" err="1"/>
              <a:t>apps</a:t>
            </a:r>
            <a:r>
              <a:rPr lang="es-ES" dirty="0"/>
              <a:t> tardarán más tiempo en instalarse, ya que se compilan en ese momento</a:t>
            </a:r>
            <a:r>
              <a:rPr lang="es-ES" dirty="0" smtClean="0"/>
              <a:t>. Es </a:t>
            </a:r>
            <a:r>
              <a:rPr lang="es-ES" dirty="0"/>
              <a:t>cosa de </a:t>
            </a:r>
            <a:r>
              <a:rPr lang="es-ES" dirty="0" err="1"/>
              <a:t>sg</a:t>
            </a:r>
            <a:r>
              <a:rPr lang="es-ES" dirty="0"/>
              <a:t> si </a:t>
            </a:r>
            <a:r>
              <a:rPr lang="es-ES" dirty="0" smtClean="0"/>
              <a:t>llega…</a:t>
            </a:r>
            <a:endParaRPr lang="es-ES" dirty="0"/>
          </a:p>
          <a:p>
            <a:r>
              <a:rPr lang="es-ES" dirty="0"/>
              <a:t>-Continua </a:t>
            </a:r>
            <a:r>
              <a:rPr lang="es-ES" dirty="0" smtClean="0"/>
              <a:t>estando en desarrollo, por lo cual puede tener aun </a:t>
            </a:r>
            <a:r>
              <a:rPr lang="es-ES" dirty="0" err="1" smtClean="0"/>
              <a:t>issues</a:t>
            </a:r>
            <a:endParaRPr lang="es-ES" dirty="0"/>
          </a:p>
          <a:p>
            <a:r>
              <a:rPr lang="es-ES" dirty="0"/>
              <a:t>-El </a:t>
            </a:r>
            <a:r>
              <a:rPr lang="es-ES" dirty="0" err="1"/>
              <a:t>B</a:t>
            </a:r>
            <a:r>
              <a:rPr lang="es-ES" dirty="0" err="1" smtClean="0"/>
              <a:t>ytecode</a:t>
            </a:r>
            <a:r>
              <a:rPr lang="es-ES" dirty="0" smtClean="0"/>
              <a:t> </a:t>
            </a:r>
            <a:r>
              <a:rPr lang="es-ES" dirty="0"/>
              <a:t>ocupa entre un 10 y un 20% menos que el </a:t>
            </a:r>
            <a:r>
              <a:rPr lang="es-ES" dirty="0" smtClean="0"/>
              <a:t>código </a:t>
            </a:r>
            <a:r>
              <a:rPr lang="es-ES" dirty="0"/>
              <a:t>en nativo. Esto repercute en un mayor tamaño de APK. Esto solo influye al </a:t>
            </a:r>
            <a:r>
              <a:rPr lang="es-ES" dirty="0" smtClean="0"/>
              <a:t>código </a:t>
            </a:r>
            <a:r>
              <a:rPr lang="es-ES" dirty="0"/>
              <a:t>fuente, las </a:t>
            </a:r>
            <a:r>
              <a:rPr lang="es-ES" dirty="0" err="1"/>
              <a:t>imagenes</a:t>
            </a:r>
            <a:r>
              <a:rPr lang="es-ES" dirty="0"/>
              <a:t> y tal no sufren ese crecimiento. Vamos q un programa de 10mb no se </a:t>
            </a:r>
            <a:r>
              <a:rPr lang="es-ES" dirty="0" smtClean="0"/>
              <a:t>convierte </a:t>
            </a:r>
            <a:r>
              <a:rPr lang="es-ES" dirty="0"/>
              <a:t>en uno de 11mb o 12mb</a:t>
            </a:r>
            <a:r>
              <a:rPr lang="es-ES" dirty="0" smtClean="0"/>
              <a:t>. </a:t>
            </a:r>
          </a:p>
          <a:p>
            <a:endParaRPr lang="es-ES" dirty="0"/>
          </a:p>
          <a:p>
            <a:r>
              <a:rPr lang="es-ES" dirty="0"/>
              <a:t>Como dato </a:t>
            </a:r>
            <a:r>
              <a:rPr lang="es-ES" dirty="0" smtClean="0"/>
              <a:t>en </a:t>
            </a:r>
            <a:r>
              <a:rPr lang="es-ES" dirty="0" err="1" smtClean="0"/>
              <a:t>.net</a:t>
            </a:r>
            <a:r>
              <a:rPr lang="es-ES" dirty="0" smtClean="0"/>
              <a:t> 3.5 esto </a:t>
            </a:r>
            <a:r>
              <a:rPr lang="es-ES" dirty="0"/>
              <a:t>era </a:t>
            </a:r>
            <a:r>
              <a:rPr lang="es-ES" dirty="0" err="1"/>
              <a:t>super</a:t>
            </a:r>
            <a:r>
              <a:rPr lang="es-ES" dirty="0"/>
              <a:t> curioso, ya que la primera vez que ejecutabas una pagina .</a:t>
            </a:r>
            <a:r>
              <a:rPr lang="es-ES" dirty="0" err="1"/>
              <a:t>aspx</a:t>
            </a:r>
            <a:r>
              <a:rPr lang="es-ES" dirty="0"/>
              <a:t> era cuando la compilaba completa y de ahí en adelante la respuesta de la pagina era </a:t>
            </a:r>
            <a:r>
              <a:rPr lang="es-ES" dirty="0" err="1"/>
              <a:t>super</a:t>
            </a:r>
            <a:r>
              <a:rPr lang="es-ES" dirty="0"/>
              <a:t> rápida. Esto lo criticaron de la leche ya que la primera vez la pagina tardaba mucho en cargar por esta </a:t>
            </a:r>
            <a:r>
              <a:rPr lang="es-ES" dirty="0" smtClean="0"/>
              <a:t>compilación…realmente es mucho mejor en la mayoría de casos, que son los q van a ejecutar una pagina más de una vez.</a:t>
            </a:r>
            <a:endParaRPr lang="es-ES" dirty="0"/>
          </a:p>
          <a:p>
            <a:endParaRPr lang="es-ES" dirty="0" smtClean="0"/>
          </a:p>
          <a:p>
            <a:endParaRPr lang="es-ES" dirty="0"/>
          </a:p>
          <a:p>
            <a:r>
              <a:rPr lang="es-ES" dirty="0" smtClean="0"/>
              <a:t> </a:t>
            </a:r>
            <a:endParaRPr lang="es-ES" dirty="0"/>
          </a:p>
        </p:txBody>
      </p:sp>
    </p:spTree>
    <p:extLst>
      <p:ext uri="{BB962C8B-B14F-4D97-AF65-F5344CB8AC3E}">
        <p14:creationId xmlns:p14="http://schemas.microsoft.com/office/powerpoint/2010/main" val="415127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5</a:t>
            </a:r>
            <a:endParaRPr lang="es-ES" dirty="0"/>
          </a:p>
        </p:txBody>
      </p:sp>
      <p:sp>
        <p:nvSpPr>
          <p:cNvPr id="3" name="Title 2"/>
          <p:cNvSpPr>
            <a:spLocks noGrp="1"/>
          </p:cNvSpPr>
          <p:nvPr>
            <p:ph type="title"/>
          </p:nvPr>
        </p:nvSpPr>
        <p:spPr/>
        <p:txBody>
          <a:bodyPr/>
          <a:lstStyle/>
          <a:p>
            <a:r>
              <a:rPr lang="es-ES" dirty="0" smtClean="0"/>
              <a:t>¿Cómo se ejecuta un programa en </a:t>
            </a:r>
            <a:r>
              <a:rPr lang="es-ES" dirty="0" err="1" smtClean="0"/>
              <a:t>Android</a:t>
            </a:r>
            <a:r>
              <a:rPr lang="es-ES" dirty="0" smtClean="0"/>
              <a:t>? 3/3</a:t>
            </a:r>
            <a:endParaRPr lang="es-ES" dirty="0"/>
          </a:p>
        </p:txBody>
      </p:sp>
      <p:sp>
        <p:nvSpPr>
          <p:cNvPr id="4" name="Text Placeholder 3"/>
          <p:cNvSpPr>
            <a:spLocks noGrp="1"/>
          </p:cNvSpPr>
          <p:nvPr>
            <p:ph type="body" sz="quarter" idx="10"/>
          </p:nvPr>
        </p:nvSpPr>
        <p:spPr/>
        <p:txBody>
          <a:bodyPr/>
          <a:lstStyle/>
          <a:p>
            <a:r>
              <a:rPr lang="es-ES" dirty="0"/>
              <a:t>Desde nuestro programa podemos verificar que tipo de </a:t>
            </a:r>
            <a:r>
              <a:rPr lang="es-ES" dirty="0" err="1"/>
              <a:t>runtime</a:t>
            </a:r>
            <a:r>
              <a:rPr lang="es-ES" dirty="0"/>
              <a:t> estamos utilizando llamando al método </a:t>
            </a:r>
            <a:r>
              <a:rPr lang="es-ES" i="1" dirty="0" err="1">
                <a:solidFill>
                  <a:schemeClr val="accent3">
                    <a:lumMod val="75000"/>
                  </a:schemeClr>
                </a:solidFill>
              </a:rPr>
              <a:t>System.getProperty</a:t>
            </a:r>
            <a:r>
              <a:rPr lang="es-ES" i="1" dirty="0">
                <a:solidFill>
                  <a:schemeClr val="accent3">
                    <a:lumMod val="75000"/>
                  </a:schemeClr>
                </a:solidFill>
              </a:rPr>
              <a:t>(“</a:t>
            </a:r>
            <a:r>
              <a:rPr lang="es-ES" i="1" dirty="0" err="1">
                <a:solidFill>
                  <a:schemeClr val="accent3">
                    <a:lumMod val="75000"/>
                  </a:schemeClr>
                </a:solidFill>
              </a:rPr>
              <a:t>java.vm.version</a:t>
            </a:r>
            <a:r>
              <a:rPr lang="es-ES" i="1" dirty="0">
                <a:solidFill>
                  <a:schemeClr val="accent3">
                    <a:lumMod val="75000"/>
                  </a:schemeClr>
                </a:solidFill>
              </a:rPr>
              <a:t>”), </a:t>
            </a:r>
            <a:r>
              <a:rPr lang="es-ES" dirty="0"/>
              <a:t>si es 2.0 o </a:t>
            </a:r>
            <a:r>
              <a:rPr lang="es-ES" dirty="0" err="1"/>
              <a:t>superios</a:t>
            </a:r>
            <a:r>
              <a:rPr lang="es-ES" dirty="0"/>
              <a:t> estaremos tratando con </a:t>
            </a:r>
            <a:r>
              <a:rPr lang="es-ES" b="1" dirty="0"/>
              <a:t>ART</a:t>
            </a:r>
            <a:r>
              <a:rPr lang="es-ES" dirty="0"/>
              <a:t>. En el futuro </a:t>
            </a:r>
            <a:r>
              <a:rPr lang="es-ES" dirty="0" smtClean="0"/>
              <a:t>podría </a:t>
            </a:r>
            <a:r>
              <a:rPr lang="es-ES" dirty="0"/>
              <a:t>darse el caso de solicitar al usuario cambiar el </a:t>
            </a:r>
            <a:r>
              <a:rPr lang="es-ES" dirty="0" err="1" smtClean="0"/>
              <a:t>runtime</a:t>
            </a:r>
            <a:r>
              <a:rPr lang="es-ES" dirty="0" smtClean="0"/>
              <a:t> </a:t>
            </a:r>
            <a:r>
              <a:rPr lang="es-ES" dirty="0"/>
              <a:t>para obtener un mayor rendimiento.</a:t>
            </a:r>
          </a:p>
          <a:p>
            <a:endParaRPr lang="es-ES" dirty="0"/>
          </a:p>
          <a:p>
            <a:r>
              <a:rPr lang="es-ES" dirty="0" smtClean="0"/>
              <a:t>Vamos a ver una comparativa entre los dos VM:</a:t>
            </a:r>
          </a:p>
          <a:p>
            <a:endParaRPr lang="es-ES" dirty="0"/>
          </a:p>
          <a:p>
            <a:r>
              <a:rPr lang="es-ES" dirty="0" smtClean="0"/>
              <a:t> </a:t>
            </a:r>
            <a:r>
              <a:rPr lang="es-ES" dirty="0" smtClean="0">
                <a:hlinkClick r:id="rId3"/>
              </a:rPr>
              <a:t>Video de </a:t>
            </a:r>
            <a:r>
              <a:rPr lang="es-ES" dirty="0" err="1" smtClean="0">
                <a:hlinkClick r:id="rId3"/>
              </a:rPr>
              <a:t>Youtube</a:t>
            </a:r>
            <a:r>
              <a:rPr lang="es-ES" dirty="0" smtClean="0"/>
              <a:t> </a:t>
            </a:r>
            <a:r>
              <a:rPr lang="de-DE" dirty="0"/>
              <a:t>Nexus 5 Dalvik VS </a:t>
            </a:r>
            <a:r>
              <a:rPr lang="de-DE" dirty="0" smtClean="0"/>
              <a:t>ART (2014)</a:t>
            </a:r>
            <a:endParaRPr lang="de-DE" dirty="0"/>
          </a:p>
          <a:p>
            <a:endParaRPr lang="es-ES" dirty="0"/>
          </a:p>
        </p:txBody>
      </p:sp>
      <p:graphicFrame>
        <p:nvGraphicFramePr>
          <p:cNvPr id="5" name="Object 4"/>
          <p:cNvGraphicFramePr>
            <a:graphicFrameLocks noChangeAspect="1"/>
          </p:cNvGraphicFramePr>
          <p:nvPr>
            <p:extLst>
              <p:ext uri="{D42A27DB-BD31-4B8C-83A1-F6EECF244321}">
                <p14:modId xmlns:p14="http://schemas.microsoft.com/office/powerpoint/2010/main" val="2516803970"/>
              </p:ext>
            </p:extLst>
          </p:nvPr>
        </p:nvGraphicFramePr>
        <p:xfrm>
          <a:off x="8200008" y="3203848"/>
          <a:ext cx="4824413" cy="2574925"/>
        </p:xfrm>
        <a:graphic>
          <a:graphicData uri="http://schemas.openxmlformats.org/presentationml/2006/ole">
            <mc:AlternateContent xmlns:mc="http://schemas.openxmlformats.org/markup-compatibility/2006">
              <mc:Choice xmlns:v="urn:schemas-microsoft-com:vml" Requires="v">
                <p:oleObj spid="_x0000_s4126" name="Imagen" r:id="rId4" imgW="4823640" imgH="2575440" progId="StaticMetafile">
                  <p:embed/>
                </p:oleObj>
              </mc:Choice>
              <mc:Fallback>
                <p:oleObj name="Imagen" r:id="rId4" imgW="4823640" imgH="2575440" progId="StaticMetafile">
                  <p:embed/>
                  <p:pic>
                    <p:nvPicPr>
                      <p:cNvPr id="0" name=""/>
                      <p:cNvPicPr/>
                      <p:nvPr/>
                    </p:nvPicPr>
                    <p:blipFill>
                      <a:blip r:embed="rId5"/>
                      <a:stretch>
                        <a:fillRect/>
                      </a:stretch>
                    </p:blipFill>
                    <p:spPr>
                      <a:xfrm>
                        <a:off x="8200008" y="3203848"/>
                        <a:ext cx="4824413" cy="2574925"/>
                      </a:xfrm>
                      <a:prstGeom prst="rect">
                        <a:avLst/>
                      </a:prstGeom>
                    </p:spPr>
                  </p:pic>
                </p:oleObj>
              </mc:Fallback>
            </mc:AlternateContent>
          </a:graphicData>
        </a:graphic>
      </p:graphicFrame>
      <p:sp>
        <p:nvSpPr>
          <p:cNvPr id="7" name="Rectangle 6"/>
          <p:cNvSpPr/>
          <p:nvPr/>
        </p:nvSpPr>
        <p:spPr>
          <a:xfrm>
            <a:off x="927200" y="6732240"/>
            <a:ext cx="13249472" cy="584775"/>
          </a:xfrm>
          <a:prstGeom prst="rect">
            <a:avLst/>
          </a:prstGeom>
        </p:spPr>
        <p:txBody>
          <a:bodyPr wrap="square">
            <a:spAutoFit/>
          </a:bodyPr>
          <a:lstStyle/>
          <a:p>
            <a:pPr algn="l"/>
            <a:r>
              <a:rPr lang="es-ES" sz="1600" dirty="0" smtClean="0">
                <a:solidFill>
                  <a:schemeClr val="tx2"/>
                </a:solidFill>
              </a:rPr>
              <a:t>Mi opinión personal es que hay mucho interés en destacar ART frente a </a:t>
            </a:r>
            <a:r>
              <a:rPr lang="es-ES" sz="1600" dirty="0" err="1" smtClean="0">
                <a:solidFill>
                  <a:schemeClr val="tx2"/>
                </a:solidFill>
              </a:rPr>
              <a:t>Dalvik</a:t>
            </a:r>
            <a:r>
              <a:rPr lang="es-ES" sz="1600" dirty="0" smtClean="0">
                <a:solidFill>
                  <a:schemeClr val="tx2"/>
                </a:solidFill>
              </a:rPr>
              <a:t>, pero actualmente la diferencia es mínima. Aunque eso sí al ser un tema software ART irá mejorando y acrecentando la diferencia. La diferencia </a:t>
            </a:r>
            <a:r>
              <a:rPr lang="es-ES" sz="1600" dirty="0" err="1" smtClean="0">
                <a:solidFill>
                  <a:schemeClr val="tx2"/>
                </a:solidFill>
              </a:rPr>
              <a:t>tb</a:t>
            </a:r>
            <a:r>
              <a:rPr lang="es-ES" sz="1600" dirty="0" smtClean="0">
                <a:solidFill>
                  <a:schemeClr val="tx2"/>
                </a:solidFill>
              </a:rPr>
              <a:t> será más patente cuanto mayor sea el «</a:t>
            </a:r>
            <a:r>
              <a:rPr lang="es-ES" sz="1600" dirty="0" err="1" smtClean="0">
                <a:solidFill>
                  <a:schemeClr val="tx2"/>
                </a:solidFill>
              </a:rPr>
              <a:t>byteCode</a:t>
            </a:r>
            <a:r>
              <a:rPr lang="es-ES" sz="1600" dirty="0" smtClean="0">
                <a:solidFill>
                  <a:schemeClr val="tx2"/>
                </a:solidFill>
              </a:rPr>
              <a:t>» </a:t>
            </a:r>
            <a:endParaRPr lang="es-ES" sz="1600" dirty="0">
              <a:solidFill>
                <a:schemeClr val="tx2"/>
              </a:solidFill>
            </a:endParaRPr>
          </a:p>
        </p:txBody>
      </p:sp>
    </p:spTree>
    <p:extLst>
      <p:ext uri="{BB962C8B-B14F-4D97-AF65-F5344CB8AC3E}">
        <p14:creationId xmlns:p14="http://schemas.microsoft.com/office/powerpoint/2010/main" val="413007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4</a:t>
            </a:r>
            <a:endParaRPr lang="es-ES" dirty="0"/>
          </a:p>
        </p:txBody>
      </p:sp>
      <p:sp>
        <p:nvSpPr>
          <p:cNvPr id="3" name="Title 2"/>
          <p:cNvSpPr>
            <a:spLocks noGrp="1"/>
          </p:cNvSpPr>
          <p:nvPr>
            <p:ph type="title"/>
          </p:nvPr>
        </p:nvSpPr>
        <p:spPr/>
        <p:txBody>
          <a:bodyPr/>
          <a:lstStyle/>
          <a:p>
            <a:r>
              <a:rPr lang="es-ES" dirty="0" smtClean="0"/>
              <a:t>¿Como es y como es utilizada la Memoria en </a:t>
            </a:r>
            <a:r>
              <a:rPr lang="es-ES" dirty="0" err="1" smtClean="0"/>
              <a:t>Android</a:t>
            </a:r>
            <a:r>
              <a:rPr lang="es-ES" dirty="0" smtClean="0"/>
              <a:t>?</a:t>
            </a:r>
            <a:endParaRPr lang="es-ES" dirty="0"/>
          </a:p>
        </p:txBody>
      </p:sp>
      <p:sp>
        <p:nvSpPr>
          <p:cNvPr id="4" name="Text Placeholder 3"/>
          <p:cNvSpPr>
            <a:spLocks noGrp="1"/>
          </p:cNvSpPr>
          <p:nvPr>
            <p:ph type="body" sz="quarter" idx="10"/>
          </p:nvPr>
        </p:nvSpPr>
        <p:spPr/>
        <p:txBody>
          <a:bodyPr/>
          <a:lstStyle/>
          <a:p>
            <a:r>
              <a:rPr lang="es-ES" dirty="0"/>
              <a:t>Vamos a verlo por encima ya que como hemos visto no hay un solo </a:t>
            </a:r>
            <a:r>
              <a:rPr lang="es-ES" dirty="0" err="1"/>
              <a:t>runtime</a:t>
            </a:r>
            <a:r>
              <a:rPr lang="es-ES" dirty="0"/>
              <a:t> y existen diferencias entre ellos, pero a grandes rasgos vemos como es y como es utilizada la memoria en </a:t>
            </a:r>
            <a:r>
              <a:rPr lang="es-ES" dirty="0" err="1"/>
              <a:t>Android</a:t>
            </a:r>
            <a:r>
              <a:rPr lang="es-ES" dirty="0"/>
              <a:t>.</a:t>
            </a:r>
          </a:p>
          <a:p>
            <a:r>
              <a:rPr lang="es-ES" dirty="0"/>
              <a:t>El </a:t>
            </a:r>
            <a:r>
              <a:rPr lang="es-ES" b="1" dirty="0" err="1"/>
              <a:t>Stack</a:t>
            </a:r>
            <a:r>
              <a:rPr lang="es-ES" dirty="0"/>
              <a:t> (Pila) se utiliza para almacenar variables locales, variables de referencia, parámetros y valores de retorno, resultados parciales. También se utiliza para llevar el control de la invocación y retorno de los métodos.</a:t>
            </a:r>
          </a:p>
          <a:p>
            <a:r>
              <a:rPr lang="es-ES" dirty="0"/>
              <a:t>Cada </a:t>
            </a:r>
            <a:r>
              <a:rPr lang="es-ES" dirty="0" err="1"/>
              <a:t>thread</a:t>
            </a:r>
            <a:r>
              <a:rPr lang="es-ES" dirty="0"/>
              <a:t> en la VM tiene asignado un </a:t>
            </a:r>
            <a:r>
              <a:rPr lang="es-ES" dirty="0" err="1"/>
              <a:t>stack</a:t>
            </a:r>
            <a:r>
              <a:rPr lang="es-ES" dirty="0"/>
              <a:t> privado desde el momento de su creación. Y la aplicación tiene un </a:t>
            </a:r>
            <a:r>
              <a:rPr lang="es-ES" dirty="0" err="1"/>
              <a:t>stack</a:t>
            </a:r>
            <a:r>
              <a:rPr lang="es-ES" dirty="0"/>
              <a:t> máximo que se establece una vez y no crece. </a:t>
            </a:r>
          </a:p>
          <a:p>
            <a:r>
              <a:rPr lang="es-ES" dirty="0"/>
              <a:t>El </a:t>
            </a:r>
            <a:r>
              <a:rPr lang="es-ES" b="1" dirty="0" err="1"/>
              <a:t>Heap</a:t>
            </a:r>
            <a:r>
              <a:rPr lang="es-ES" dirty="0"/>
              <a:t> (Montículo) almacena objetos y sus variables de instancia. Es un espacio de memoria dinámica que se crea al inicio de la máquina virtual y es único.</a:t>
            </a:r>
          </a:p>
          <a:p>
            <a:r>
              <a:rPr lang="es-ES" dirty="0"/>
              <a:t>El administrador de este espacio de memoria dinámica es el sistema de administración de almacenamiento automático o más conocido como </a:t>
            </a:r>
            <a:r>
              <a:rPr lang="es-ES" dirty="0" err="1"/>
              <a:t>Garbage</a:t>
            </a:r>
            <a:r>
              <a:rPr lang="es-ES" dirty="0"/>
              <a:t> </a:t>
            </a:r>
            <a:r>
              <a:rPr lang="es-ES" dirty="0" err="1" smtClean="0"/>
              <a:t>Collector</a:t>
            </a:r>
            <a:r>
              <a:rPr lang="es-ES" dirty="0" smtClean="0"/>
              <a:t>.</a:t>
            </a:r>
          </a:p>
          <a:p>
            <a:endParaRPr lang="es-ES" dirty="0"/>
          </a:p>
          <a:p>
            <a:r>
              <a:rPr lang="es-ES" dirty="0"/>
              <a:t>Digamos que el </a:t>
            </a:r>
            <a:r>
              <a:rPr lang="es-ES" dirty="0" err="1"/>
              <a:t>Stack</a:t>
            </a:r>
            <a:r>
              <a:rPr lang="es-ES" dirty="0"/>
              <a:t> define el </a:t>
            </a:r>
            <a:r>
              <a:rPr lang="es-ES" dirty="0" smtClean="0"/>
              <a:t>tamaño </a:t>
            </a:r>
            <a:r>
              <a:rPr lang="es-ES" dirty="0"/>
              <a:t>total de la memoria disponible para nuestra </a:t>
            </a:r>
            <a:r>
              <a:rPr lang="es-ES" dirty="0" err="1"/>
              <a:t>app</a:t>
            </a:r>
            <a:r>
              <a:rPr lang="es-ES" dirty="0"/>
              <a:t>, de esa memoria ocupa siempre X espacio y el resto del espacio disponible es el </a:t>
            </a:r>
            <a:r>
              <a:rPr lang="es-ES" dirty="0" smtClean="0"/>
              <a:t>que </a:t>
            </a:r>
            <a:r>
              <a:rPr lang="es-ES" dirty="0"/>
              <a:t>utiliza el </a:t>
            </a:r>
            <a:r>
              <a:rPr lang="es-ES" dirty="0" err="1"/>
              <a:t>Heap</a:t>
            </a:r>
            <a:r>
              <a:rPr lang="es-ES" dirty="0" smtClean="0"/>
              <a:t>.</a:t>
            </a:r>
          </a:p>
          <a:p>
            <a:endParaRPr lang="es-ES" dirty="0"/>
          </a:p>
          <a:p>
            <a:r>
              <a:rPr lang="es-ES" dirty="0" smtClean="0"/>
              <a:t>VER EJEMPLO DE NAVEGACION</a:t>
            </a:r>
            <a:endParaRPr lang="es-ES" dirty="0"/>
          </a:p>
          <a:p>
            <a:r>
              <a:rPr lang="es-ES" dirty="0" smtClean="0"/>
              <a:t> </a:t>
            </a:r>
            <a:endParaRPr lang="es-ES" dirty="0"/>
          </a:p>
        </p:txBody>
      </p:sp>
    </p:spTree>
    <p:extLst>
      <p:ext uri="{BB962C8B-B14F-4D97-AF65-F5344CB8AC3E}">
        <p14:creationId xmlns:p14="http://schemas.microsoft.com/office/powerpoint/2010/main" val="380286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xEl>
                                              <p:pRg st="8" end="8"/>
                                            </p:txEl>
                                          </p:spTgt>
                                        </p:tgtEl>
                                        <p:attrNameLst>
                                          <p:attrName>r</p:attrName>
                                        </p:attrNameLst>
                                      </p:cBhvr>
                                    </p:animRot>
                                    <p:animRot by="-240000">
                                      <p:cBhvr>
                                        <p:cTn id="7" dur="200" fill="hold">
                                          <p:stCondLst>
                                            <p:cond delay="200"/>
                                          </p:stCondLst>
                                        </p:cTn>
                                        <p:tgtEl>
                                          <p:spTgt spid="4">
                                            <p:txEl>
                                              <p:pRg st="8" end="8"/>
                                            </p:txEl>
                                          </p:spTgt>
                                        </p:tgtEl>
                                        <p:attrNameLst>
                                          <p:attrName>r</p:attrName>
                                        </p:attrNameLst>
                                      </p:cBhvr>
                                    </p:animRot>
                                    <p:animRot by="240000">
                                      <p:cBhvr>
                                        <p:cTn id="8" dur="200" fill="hold">
                                          <p:stCondLst>
                                            <p:cond delay="400"/>
                                          </p:stCondLst>
                                        </p:cTn>
                                        <p:tgtEl>
                                          <p:spTgt spid="4">
                                            <p:txEl>
                                              <p:pRg st="8" end="8"/>
                                            </p:txEl>
                                          </p:spTgt>
                                        </p:tgtEl>
                                        <p:attrNameLst>
                                          <p:attrName>r</p:attrName>
                                        </p:attrNameLst>
                                      </p:cBhvr>
                                    </p:animRot>
                                    <p:animRot by="-240000">
                                      <p:cBhvr>
                                        <p:cTn id="9" dur="200" fill="hold">
                                          <p:stCondLst>
                                            <p:cond delay="600"/>
                                          </p:stCondLst>
                                        </p:cTn>
                                        <p:tgtEl>
                                          <p:spTgt spid="4">
                                            <p:txEl>
                                              <p:pRg st="8" end="8"/>
                                            </p:txEl>
                                          </p:spTgt>
                                        </p:tgtEl>
                                        <p:attrNameLst>
                                          <p:attrName>r</p:attrName>
                                        </p:attrNameLst>
                                      </p:cBhvr>
                                    </p:animRot>
                                    <p:animRot by="120000">
                                      <p:cBhvr>
                                        <p:cTn id="10" dur="200" fill="hold">
                                          <p:stCondLst>
                                            <p:cond delay="800"/>
                                          </p:stCondLst>
                                        </p:cTn>
                                        <p:tgtEl>
                                          <p:spTgt spid="4">
                                            <p:txEl>
                                              <p:pRg st="8" end="8"/>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5</a:t>
            </a:r>
            <a:endParaRPr lang="es-ES" dirty="0"/>
          </a:p>
        </p:txBody>
      </p:sp>
      <p:sp>
        <p:nvSpPr>
          <p:cNvPr id="3" name="Title 2"/>
          <p:cNvSpPr>
            <a:spLocks noGrp="1"/>
          </p:cNvSpPr>
          <p:nvPr>
            <p:ph type="title"/>
          </p:nvPr>
        </p:nvSpPr>
        <p:spPr/>
        <p:txBody>
          <a:bodyPr/>
          <a:lstStyle/>
          <a:p>
            <a:r>
              <a:rPr lang="es-ES" dirty="0" smtClean="0"/>
              <a:t>¿Cómo funciona el GC?</a:t>
            </a:r>
            <a:endParaRPr lang="es-ES" dirty="0"/>
          </a:p>
        </p:txBody>
      </p:sp>
      <p:sp>
        <p:nvSpPr>
          <p:cNvPr id="4" name="Text Placeholder 3"/>
          <p:cNvSpPr>
            <a:spLocks noGrp="1"/>
          </p:cNvSpPr>
          <p:nvPr>
            <p:ph type="body" sz="quarter" idx="10"/>
          </p:nvPr>
        </p:nvSpPr>
        <p:spPr/>
        <p:txBody>
          <a:bodyPr/>
          <a:lstStyle/>
          <a:p>
            <a:r>
              <a:rPr lang="es-ES" dirty="0"/>
              <a:t>La gestión del espacio de memoria es gestionada por el GC que va recolectando aquellos espacios de memoria en desuso para liberarlos y que puedan ser de nuevo utilizados por el programa de forma dinámica</a:t>
            </a:r>
            <a:r>
              <a:rPr lang="es-ES" dirty="0" smtClean="0"/>
              <a:t>.</a:t>
            </a:r>
          </a:p>
          <a:p>
            <a:endParaRPr lang="es-ES" dirty="0"/>
          </a:p>
          <a:p>
            <a:r>
              <a:rPr lang="es-ES" dirty="0" smtClean="0"/>
              <a:t>Este proceso de recolección lo realiza el GC cuando él determina, aunque hay instrucciones mediante el </a:t>
            </a:r>
            <a:r>
              <a:rPr lang="es-ES" dirty="0" err="1" smtClean="0"/>
              <a:t>system.gc</a:t>
            </a:r>
            <a:r>
              <a:rPr lang="es-ES" dirty="0" smtClean="0"/>
              <a:t> para forzar esta recolección, pero digamos que no pierde el tiempo sí todavía disponemos de memoria para la nueva asignación que hagamos, el GC no fuerza la recolección la pospone esperando un momento en </a:t>
            </a:r>
            <a:r>
              <a:rPr lang="es-ES" dirty="0" err="1" smtClean="0"/>
              <a:t>elque</a:t>
            </a:r>
            <a:r>
              <a:rPr lang="es-ES" dirty="0" smtClean="0"/>
              <a:t> este recolectado no impacte sobre el rendimiento, en el caso de que la nueva asignación de memoria sobrepase la memoria disponible pues el GC se fuerza a recolectar en ese momento y sí no es capaz, </a:t>
            </a:r>
            <a:r>
              <a:rPr lang="es-ES" dirty="0" err="1" smtClean="0"/>
              <a:t>habemus</a:t>
            </a:r>
            <a:r>
              <a:rPr lang="es-ES" dirty="0" smtClean="0"/>
              <a:t> un problema! </a:t>
            </a:r>
            <a:r>
              <a:rPr lang="es-ES" dirty="0" err="1" smtClean="0"/>
              <a:t>Out</a:t>
            </a:r>
            <a:r>
              <a:rPr lang="es-ES" dirty="0" smtClean="0"/>
              <a:t> of </a:t>
            </a:r>
            <a:r>
              <a:rPr lang="es-ES" dirty="0" err="1" smtClean="0"/>
              <a:t>memory</a:t>
            </a:r>
            <a:r>
              <a:rPr lang="es-ES" dirty="0" smtClean="0"/>
              <a:t> </a:t>
            </a:r>
            <a:r>
              <a:rPr lang="es-ES" dirty="0" err="1" smtClean="0"/>
              <a:t>exception</a:t>
            </a:r>
            <a:r>
              <a:rPr lang="es-ES" dirty="0" smtClean="0"/>
              <a:t>.</a:t>
            </a:r>
            <a:endParaRPr lang="es-ES" dirty="0"/>
          </a:p>
          <a:p>
            <a:endParaRPr lang="es-ES" dirty="0"/>
          </a:p>
        </p:txBody>
      </p:sp>
    </p:spTree>
    <p:extLst>
      <p:ext uri="{BB962C8B-B14F-4D97-AF65-F5344CB8AC3E}">
        <p14:creationId xmlns:p14="http://schemas.microsoft.com/office/powerpoint/2010/main" val="1681700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GGG_corporativa_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9000" dirty="0" smtClean="0">
            <a:solidFill>
              <a:srgbClr val="11A5FF"/>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GGG_corporativa_2014</Template>
  <TotalTime>11420</TotalTime>
  <Words>2506</Words>
  <Application>Microsoft Office PowerPoint</Application>
  <PresentationFormat>Custom</PresentationFormat>
  <Paragraphs>133</Paragraphs>
  <Slides>15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GGG_corporativa_2014</vt:lpstr>
      <vt:lpstr>Picture (Metafile)</vt:lpstr>
      <vt:lpstr>Memory Leaks</vt:lpstr>
      <vt:lpstr>Indice</vt:lpstr>
      <vt:lpstr>¿Qué es un Memory Leak?</vt:lpstr>
      <vt:lpstr>¿Cómo se produce un Memory Leak 1/2?</vt:lpstr>
      <vt:lpstr>¿Cómo se ejecuta un programa en Android? 1/3</vt:lpstr>
      <vt:lpstr>¿Cómo se ejecuta un programa en Android? 2/3</vt:lpstr>
      <vt:lpstr>¿Cómo se ejecuta un programa en Android? 3/3</vt:lpstr>
      <vt:lpstr>¿Como es y como es utilizada la Memoria en Android?</vt:lpstr>
      <vt:lpstr>¿Cómo funciona el GC?</vt:lpstr>
      <vt:lpstr>¿Cómo se produce un Memory Leak 2/2?</vt:lpstr>
      <vt:lpstr>Herramientas al rescate</vt:lpstr>
      <vt:lpstr>Android Studio: Android Monitor</vt:lpstr>
      <vt:lpstr>Android Studio: Memory Analyzer</vt:lpstr>
      <vt:lpstr>Android Studio: Leak Canary</vt:lpstr>
      <vt:lpstr>Buenas Practicas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BaseMVPApp</dc:title>
  <dc:creator>Alberto Znias Sagev</dc:creator>
  <cp:lastModifiedBy>Alberto Znias Sagev</cp:lastModifiedBy>
  <cp:revision>72</cp:revision>
  <dcterms:created xsi:type="dcterms:W3CDTF">2015-05-11T10:48:47Z</dcterms:created>
  <dcterms:modified xsi:type="dcterms:W3CDTF">2015-12-16T17:37:09Z</dcterms:modified>
</cp:coreProperties>
</file>